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handoutMasterIdLst>
    <p:handoutMasterId r:id="rId9"/>
  </p:handoutMasterIdLst>
  <p:sldIdLst>
    <p:sldId id="277" r:id="rId3"/>
    <p:sldId id="270" r:id="rId4"/>
    <p:sldId id="261" r:id="rId5"/>
    <p:sldId id="259" r:id="rId6"/>
    <p:sldId id="274" r:id="rId7"/>
    <p:sldId id="278" r:id="rId8"/>
  </p:sldIdLst>
  <p:sldSz cx="7559675" cy="10691813"/>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Page Options" id="{29030D85-EBF3-41F2-8C7F-4171C0B87A15}">
          <p14:sldIdLst>
            <p14:sldId id="277"/>
          </p14:sldIdLst>
        </p14:section>
        <p14:section name="Middle Pages" id="{E4E2ED6B-DC25-447D-8D14-305A9E0FEE55}">
          <p14:sldIdLst>
            <p14:sldId id="270"/>
            <p14:sldId id="261"/>
            <p14:sldId id="259"/>
          </p14:sldIdLst>
        </p14:section>
        <p14:section name="Agent Options" id="{B40DFFFF-875F-4917-87F6-8E79034D71C1}">
          <p14:sldIdLst>
            <p14:sldId id="274"/>
          </p14:sldIdLst>
        </p14:section>
        <p14:section name="References" id="{EDA3E414-C6F5-465F-8FCE-55A87BAE2387}">
          <p14:sldIdLst>
            <p14:sldId id="278"/>
          </p14:sldIdLst>
        </p14:section>
      </p14:sectionLst>
    </p:ext>
    <p:ext uri="{EFAFB233-063F-42B5-8137-9DF3F51BA10A}">
      <p15:sldGuideLst xmlns:p15="http://schemas.microsoft.com/office/powerpoint/2012/main">
        <p15:guide id="1" pos="1610" userDrawn="1">
          <p15:clr>
            <a:srgbClr val="A4A3A4"/>
          </p15:clr>
        </p15:guide>
        <p15:guide id="2" orient="horz" pos="3367">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warz, Ellie" initials="SE" lastIdx="1" clrIdx="0">
    <p:extLst>
      <p:ext uri="{19B8F6BF-5375-455C-9EA6-DF929625EA0E}">
        <p15:presenceInfo xmlns:p15="http://schemas.microsoft.com/office/powerpoint/2012/main" userId="S-1-5-21-1158011149-3656746867-3410936749-78466" providerId="AD"/>
      </p:ext>
    </p:extLst>
  </p:cmAuthor>
  <p:cmAuthor id="2" name="Schwarz, Ellie" initials="SE [2]" lastIdx="1" clrIdx="1">
    <p:extLst>
      <p:ext uri="{19B8F6BF-5375-455C-9EA6-DF929625EA0E}">
        <p15:presenceInfo xmlns:p15="http://schemas.microsoft.com/office/powerpoint/2012/main" userId="S::ellie.schwarz@colliers.com::ad7b4867-bbf1-4635-8a2b-973309417d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FF0000"/>
    <a:srgbClr val="A6A6A6"/>
    <a:srgbClr val="ECECEC"/>
    <a:srgbClr val="DCDCDC"/>
    <a:srgbClr val="C9CFCB"/>
    <a:srgbClr val="4472C4"/>
    <a:srgbClr val="595959"/>
    <a:srgbClr val="939598"/>
    <a:srgbClr val="E4E4E4"/>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2" d="100"/>
          <a:sy n="72" d="100"/>
        </p:scale>
        <p:origin x="3066" y="60"/>
      </p:cViewPr>
      <p:guideLst>
        <p:guide pos="1610"/>
        <p:guide orient="horz" pos="3367"/>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403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anz.corp.local\brisbanemarket\Departments\Research\TEAM\Franchise\2%20-%20NSW\C_Tumut\2026\2H\Data\PRD%20Tumut%20Market%20Update%20Master%20Graphs%202nd%20Half%20202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anz.corp.local\brisbanemarket\Departments\Research\TEAM\Franchise\2%20-%20NSW\C_Tumut\2026\2H\Data\PRD%20Tumut%20Market%20Update%20Master%20Graphs%202nd%20Half%202026.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anz.corp.local\brisbanemarket\Departments\Research\TEAM\Franchise\2%20-%20NSW\C_Tumut\2026\2H\Data\PRD%20Tumut%20Market%20Update%20Master%20Graphs%202nd%20Half%202026.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anz.corp.local\brisbanemarket\Departments\Research\TEAM\Franchise\2%20-%20NSW\C_Tumut\2026\2H\Data\PRD%20Tumut%20Market%20Update%20Master%20Graphs%202nd%20Half%202026.xlsx" TargetMode="External"/><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3" Type="http://schemas.openxmlformats.org/officeDocument/2006/relationships/oleObject" Target="file:///\\anz.corp.local\brisbanemarket\Departments\Research\TEAM\Franchise\2%20-%20NSW\C_Tumut\2026\2H\Data\PRD%20Tumut%20Market%20Update%20Master%20Graphs%202nd%20Half%202026.xlsx"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1" Type="http://schemas.openxmlformats.org/officeDocument/2006/relationships/oleObject" Target="file:///\\anz.corp.local\brisbanemarket\Departments\Research\TEAM\Franchise\2%20-%20NSW\C_Tumut\2026\2H\Data\PRD%20Tumut%20Market%20Update%20Master%20Graphs%202nd%20Half%20202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836572300993293"/>
          <c:y val="0.1668116161946587"/>
          <c:w val="0.48182759057866692"/>
          <c:h val="0.72509828194561432"/>
        </c:manualLayout>
      </c:layout>
      <c:pieChart>
        <c:varyColors val="1"/>
        <c:ser>
          <c:idx val="0"/>
          <c:order val="0"/>
          <c:spPr>
            <a:ln>
              <a:noFill/>
            </a:ln>
            <a:effectLst>
              <a:outerShdw blurRad="127000" dist="63500" dir="2700000" algn="tl" rotWithShape="0">
                <a:prstClr val="black">
                  <a:alpha val="40000"/>
                </a:prstClr>
              </a:outerShdw>
            </a:effectLst>
          </c:spPr>
          <c:dPt>
            <c:idx val="0"/>
            <c:bubble3D val="0"/>
            <c:spPr>
              <a:solidFill>
                <a:srgbClr val="7026A0"/>
              </a:solidFill>
              <a:ln w="19050">
                <a:noFill/>
              </a:ln>
              <a:effectLst>
                <a:outerShdw blurRad="127000" dist="63500" dir="2700000" algn="tl" rotWithShape="0">
                  <a:prstClr val="black">
                    <a:alpha val="40000"/>
                  </a:prstClr>
                </a:outerShdw>
              </a:effectLst>
            </c:spPr>
            <c:extLst>
              <c:ext xmlns:c16="http://schemas.microsoft.com/office/drawing/2014/chart" uri="{C3380CC4-5D6E-409C-BE32-E72D297353CC}">
                <c16:uniqueId val="{00000001-4F43-4A8E-8D69-CCF4BBBE37AD}"/>
              </c:ext>
            </c:extLst>
          </c:dPt>
          <c:dPt>
            <c:idx val="1"/>
            <c:bubble3D val="0"/>
            <c:spPr>
              <a:solidFill>
                <a:srgbClr val="00B0F0"/>
              </a:solidFill>
              <a:ln w="19050">
                <a:noFill/>
              </a:ln>
              <a:effectLst>
                <a:outerShdw blurRad="127000" dist="63500" dir="2700000" algn="tl" rotWithShape="0">
                  <a:prstClr val="black">
                    <a:alpha val="40000"/>
                  </a:prstClr>
                </a:outerShdw>
              </a:effectLst>
            </c:spPr>
            <c:extLst>
              <c:ext xmlns:c16="http://schemas.microsoft.com/office/drawing/2014/chart" uri="{C3380CC4-5D6E-409C-BE32-E72D297353CC}">
                <c16:uniqueId val="{00000003-4F43-4A8E-8D69-CCF4BBBE37AD}"/>
              </c:ext>
            </c:extLst>
          </c:dPt>
          <c:dPt>
            <c:idx val="2"/>
            <c:bubble3D val="0"/>
            <c:spPr>
              <a:solidFill>
                <a:srgbClr val="00B050"/>
              </a:solidFill>
              <a:ln w="19050">
                <a:noFill/>
              </a:ln>
              <a:effectLst>
                <a:outerShdw blurRad="127000" dist="63500" dir="2700000" algn="tl" rotWithShape="0">
                  <a:prstClr val="black">
                    <a:alpha val="40000"/>
                  </a:prstClr>
                </a:outerShdw>
              </a:effectLst>
            </c:spPr>
            <c:extLst>
              <c:ext xmlns:c16="http://schemas.microsoft.com/office/drawing/2014/chart" uri="{C3380CC4-5D6E-409C-BE32-E72D297353CC}">
                <c16:uniqueId val="{00000005-4F43-4A8E-8D69-CCF4BBBE37AD}"/>
              </c:ext>
            </c:extLst>
          </c:dPt>
          <c:dPt>
            <c:idx val="3"/>
            <c:bubble3D val="0"/>
            <c:spPr>
              <a:solidFill>
                <a:srgbClr val="FFAA00"/>
              </a:solidFill>
              <a:ln w="19050">
                <a:noFill/>
              </a:ln>
              <a:effectLst>
                <a:outerShdw blurRad="127000" dist="63500" dir="2700000" algn="tl" rotWithShape="0">
                  <a:prstClr val="black">
                    <a:alpha val="40000"/>
                  </a:prstClr>
                </a:outerShdw>
              </a:effectLst>
            </c:spPr>
            <c:extLst>
              <c:ext xmlns:c16="http://schemas.microsoft.com/office/drawing/2014/chart" uri="{C3380CC4-5D6E-409C-BE32-E72D297353CC}">
                <c16:uniqueId val="{00000007-4F43-4A8E-8D69-CCF4BBBE37AD}"/>
              </c:ext>
            </c:extLst>
          </c:dPt>
          <c:dPt>
            <c:idx val="4"/>
            <c:bubble3D val="0"/>
            <c:spPr>
              <a:solidFill>
                <a:srgbClr val="E32122"/>
              </a:solidFill>
              <a:ln w="19050">
                <a:noFill/>
              </a:ln>
              <a:effectLst>
                <a:outerShdw blurRad="127000" dist="63500" dir="2700000" algn="tl" rotWithShape="0">
                  <a:prstClr val="black">
                    <a:alpha val="40000"/>
                  </a:prstClr>
                </a:outerShdw>
              </a:effectLst>
            </c:spPr>
            <c:extLst>
              <c:ext xmlns:c16="http://schemas.microsoft.com/office/drawing/2014/chart" uri="{C3380CC4-5D6E-409C-BE32-E72D297353CC}">
                <c16:uniqueId val="{00000009-4F43-4A8E-8D69-CCF4BBBE37AD}"/>
              </c:ext>
            </c:extLst>
          </c:dPt>
          <c:dLbls>
            <c:dLbl>
              <c:idx val="0"/>
              <c:tx>
                <c:rich>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fld id="{5528C9D8-2F58-4F37-99BA-73952DBE039D}" type="CATEGORYNAME">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[CATEGORY NAME]</a:t>
                    </a:fld>
                    <a:br>
                      <a:rPr lang="en-US" sz="900" b="0">
                        <a:solidFill>
                          <a:schemeClr val="bg1"/>
                        </a:solidFill>
                        <a:latin typeface="Poppins SemiBold" panose="00000700000000000000" pitchFamily="2" charset="0"/>
                        <a:cs typeface="Poppins SemiBold" panose="00000700000000000000" pitchFamily="2" charset="0"/>
                      </a:rPr>
                    </a:br>
                    <a:fld id="{6BF28D8D-EE29-49CA-8DB0-0D4CF654B770}" type="CELLREF">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[CELLREF]</a:t>
                    </a:fld>
                    <a:endParaRPr lang="en-US" sz="900" b="0">
                      <a:solidFill>
                        <a:schemeClr val="bg1"/>
                      </a:solidFill>
                      <a:latin typeface="Poppins SemiBold" panose="00000700000000000000" pitchFamily="2" charset="0"/>
                      <a:cs typeface="Poppins SemiBold" panose="00000700000000000000" pitchFamily="2" charset="0"/>
                    </a:endParaRPr>
                  </a:p>
                </c:rich>
              </c:tx>
              <c:spPr>
                <a:noFill/>
                <a:ln>
                  <a:noFill/>
                </a:ln>
                <a:effectLst/>
              </c:spPr>
              <c:txPr>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15:dlblFieldTable>
                    <c15:dlblFTEntry>
                      <c15:txfldGUID>{6BF28D8D-EE29-49CA-8DB0-0D4CF654B770}</c15:txfldGUID>
                      <c15:f>'Future Dev'!$D$3</c15:f>
                      <c15:dlblFieldTableCache>
                        <c:ptCount val="1"/>
                        <c:pt idx="0">
                          <c:v>FALSEFALSE</c:v>
                        </c:pt>
                      </c15:dlblFieldTableCache>
                    </c15:dlblFTEntry>
                  </c15:dlblFieldTable>
                  <c15:showDataLabelsRange val="0"/>
                </c:ext>
                <c:ext xmlns:c16="http://schemas.microsoft.com/office/drawing/2014/chart" uri="{C3380CC4-5D6E-409C-BE32-E72D297353CC}">
                  <c16:uniqueId val="{00000001-4F43-4A8E-8D69-CCF4BBBE37AD}"/>
                </c:ext>
              </c:extLst>
            </c:dLbl>
            <c:dLbl>
              <c:idx val="1"/>
              <c:layout>
                <c:manualLayout>
                  <c:x val="-5.4266189971522057E-3"/>
                  <c:y val="-5.6431956138447287E-3"/>
                </c:manualLayout>
              </c:layout>
              <c:tx>
                <c:rich>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fld id="{ED8BDADA-FDB4-4CB4-98ED-F52A520DF626}" type="CATEGORYNAME">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[CATEGORY NAME]</a:t>
                    </a:fld>
                    <a:br>
                      <a:rPr lang="en-US" sz="900" b="0">
                        <a:solidFill>
                          <a:schemeClr val="bg1"/>
                        </a:solidFill>
                        <a:latin typeface="Poppins SemiBold" panose="00000700000000000000" pitchFamily="2" charset="0"/>
                        <a:cs typeface="Poppins SemiBold" panose="00000700000000000000" pitchFamily="2" charset="0"/>
                      </a:rPr>
                    </a:br>
                    <a:fld id="{7EB72D25-78A3-40C3-8A80-9F5CF8CF803B}" type="CELLREF">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[CELLREF]</a:t>
                    </a:fld>
                    <a:endParaRPr lang="en-US" sz="900" b="0">
                      <a:solidFill>
                        <a:schemeClr val="bg1"/>
                      </a:solidFill>
                      <a:latin typeface="Poppins SemiBold" panose="00000700000000000000" pitchFamily="2" charset="0"/>
                      <a:cs typeface="Poppins SemiBold" panose="00000700000000000000" pitchFamily="2" charset="0"/>
                    </a:endParaRPr>
                  </a:p>
                </c:rich>
              </c:tx>
              <c:spPr>
                <a:noFill/>
                <a:ln>
                  <a:noFill/>
                </a:ln>
                <a:effectLst/>
              </c:spPr>
              <c:txPr>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15:dlblFieldTable>
                    <c15:dlblFTEntry>
                      <c15:txfldGUID>{7EB72D25-78A3-40C3-8A80-9F5CF8CF803B}</c15:txfldGUID>
                      <c15:f>'Future Dev'!$D$4</c15:f>
                      <c15:dlblFieldTableCache>
                        <c:ptCount val="1"/>
                        <c:pt idx="0">
                          <c:v>FALSEFALSE</c:v>
                        </c:pt>
                      </c15:dlblFieldTableCache>
                    </c15:dlblFTEntry>
                  </c15:dlblFieldTable>
                  <c15:showDataLabelsRange val="0"/>
                </c:ext>
                <c:ext xmlns:c16="http://schemas.microsoft.com/office/drawing/2014/chart" uri="{C3380CC4-5D6E-409C-BE32-E72D297353CC}">
                  <c16:uniqueId val="{00000003-4F43-4A8E-8D69-CCF4BBBE37AD}"/>
                </c:ext>
              </c:extLst>
            </c:dLbl>
            <c:dLbl>
              <c:idx val="2"/>
              <c:layout>
                <c:manualLayout>
                  <c:x val="-2.1740154700549019E-2"/>
                  <c:y val="-0.26101191098055204"/>
                </c:manualLayout>
              </c:layout>
              <c:tx>
                <c:rich>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fld id="{E5BAC437-3817-4FF4-BC21-16E4CFF44431}" type="CATEGORYNAME">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[CATEGORY NAME]</a:t>
                    </a:fld>
                    <a:br>
                      <a:rPr lang="en-US" sz="900" b="0">
                        <a:solidFill>
                          <a:schemeClr val="bg1"/>
                        </a:solidFill>
                        <a:latin typeface="Poppins SemiBold" panose="00000700000000000000" pitchFamily="2" charset="0"/>
                        <a:cs typeface="Poppins SemiBold" panose="00000700000000000000" pitchFamily="2" charset="0"/>
                      </a:rPr>
                    </a:br>
                    <a:fld id="{D252B711-E8F0-4435-B2E3-885B5D74C6D5}" type="CELLREF">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[CELLREF]</a:t>
                    </a:fld>
                    <a:endParaRPr lang="en-US" sz="900" b="0">
                      <a:solidFill>
                        <a:schemeClr val="bg1"/>
                      </a:solidFill>
                      <a:latin typeface="Poppins SemiBold" panose="00000700000000000000" pitchFamily="2" charset="0"/>
                      <a:cs typeface="Poppins SemiBold" panose="00000700000000000000" pitchFamily="2" charset="0"/>
                    </a:endParaRPr>
                  </a:p>
                </c:rich>
              </c:tx>
              <c:spPr>
                <a:noFill/>
                <a:ln>
                  <a:noFill/>
                </a:ln>
                <a:effectLst/>
              </c:spPr>
              <c:txPr>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24792148024157196"/>
                      <c:h val="0.18923363546090011"/>
                    </c:manualLayout>
                  </c15:layout>
                  <c15:dlblFieldTable>
                    <c15:dlblFTEntry>
                      <c15:txfldGUID>{D252B711-E8F0-4435-B2E3-885B5D74C6D5}</c15:txfldGUID>
                      <c15:f>'Future Dev'!$D$5</c15:f>
                      <c15:dlblFieldTableCache>
                        <c:ptCount val="1"/>
                        <c:pt idx="0">
                          <c:v>$542.4M</c:v>
                        </c:pt>
                      </c15:dlblFieldTableCache>
                    </c15:dlblFTEntry>
                  </c15:dlblFieldTable>
                  <c15:showDataLabelsRange val="0"/>
                </c:ext>
                <c:ext xmlns:c16="http://schemas.microsoft.com/office/drawing/2014/chart" uri="{C3380CC4-5D6E-409C-BE32-E72D297353CC}">
                  <c16:uniqueId val="{00000005-4F43-4A8E-8D69-CCF4BBBE37AD}"/>
                </c:ext>
              </c:extLst>
            </c:dLbl>
            <c:dLbl>
              <c:idx val="3"/>
              <c:layout>
                <c:manualLayout>
                  <c:x val="2.2075658642720396E-2"/>
                  <c:y val="0.3187397303630497"/>
                </c:manualLayout>
              </c:layout>
              <c:tx>
                <c:rich>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fld id="{13D15CD3-C1B6-4C60-ACA1-AF041A75AC22}" type="CATEGORYNAME">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[CATEGORY NAME]</a:t>
                    </a:fld>
                    <a:br>
                      <a:rPr lang="en-US" sz="900" b="0">
                        <a:solidFill>
                          <a:schemeClr val="bg1"/>
                        </a:solidFill>
                        <a:latin typeface="Poppins SemiBold" panose="00000700000000000000" pitchFamily="2" charset="0"/>
                        <a:cs typeface="Poppins SemiBold" panose="00000700000000000000" pitchFamily="2" charset="0"/>
                      </a:rPr>
                    </a:br>
                    <a:fld id="{EA94E227-38A5-4230-AD4A-D6D944033D03}" type="CELLREF">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[CELLREF]</a:t>
                    </a:fld>
                    <a:endParaRPr lang="en-US" sz="900" b="0">
                      <a:solidFill>
                        <a:schemeClr val="bg1"/>
                      </a:solidFill>
                      <a:latin typeface="Poppins SemiBold" panose="00000700000000000000" pitchFamily="2" charset="0"/>
                      <a:cs typeface="Poppins SemiBold" panose="00000700000000000000" pitchFamily="2" charset="0"/>
                    </a:endParaRPr>
                  </a:p>
                </c:rich>
              </c:tx>
              <c:spPr>
                <a:noFill/>
                <a:ln>
                  <a:noFill/>
                </a:ln>
                <a:effectLst/>
              </c:spPr>
              <c:txPr>
                <a:bodyPr rot="0" spcFirstLastPara="1" vertOverflow="ellipsis" vert="horz" wrap="square" lIns="38100" tIns="19050" rIns="38100" bIns="19050" anchor="ctr" anchorCtr="0">
                  <a:sp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15:dlblFieldTable>
                    <c15:dlblFTEntry>
                      <c15:txfldGUID>{EA94E227-38A5-4230-AD4A-D6D944033D03}</c15:txfldGUID>
                      <c15:f>'Future Dev'!$D$6</c15:f>
                      <c15:dlblFieldTableCache>
                        <c:ptCount val="1"/>
                        <c:pt idx="0">
                          <c:v>$15.3M</c:v>
                        </c:pt>
                      </c15:dlblFieldTableCache>
                    </c15:dlblFTEntry>
                  </c15:dlblFieldTable>
                  <c15:showDataLabelsRange val="0"/>
                </c:ext>
                <c:ext xmlns:c16="http://schemas.microsoft.com/office/drawing/2014/chart" uri="{C3380CC4-5D6E-409C-BE32-E72D297353CC}">
                  <c16:uniqueId val="{00000007-4F43-4A8E-8D69-CCF4BBBE37AD}"/>
                </c:ext>
              </c:extLst>
            </c:dLbl>
            <c:dLbl>
              <c:idx val="4"/>
              <c:layout>
                <c:manualLayout>
                  <c:x val="6.2366404447043305E-2"/>
                  <c:y val="0.1704519102680784"/>
                </c:manualLayout>
              </c:layout>
              <c:tx>
                <c:rich>
                  <a:bodyPr rot="0" spcFirstLastPara="1" vertOverflow="ellipsis" vert="horz" wrap="square" lIns="38100" tIns="19050" rIns="38100" bIns="19050" anchor="ctr" anchorCtr="0">
                    <a:no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fld id="{3113789C-355A-4F0D-BFEE-CDDCFCC0E666}" type="CATEGORYNAME">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[CATEGORY NAME]</a:t>
                    </a:fld>
                    <a:br>
                      <a:rPr lang="en-US" sz="900" b="0">
                        <a:solidFill>
                          <a:schemeClr val="bg1"/>
                        </a:solidFill>
                        <a:latin typeface="Poppins SemiBold" panose="00000700000000000000" pitchFamily="2" charset="0"/>
                        <a:cs typeface="Poppins SemiBold" panose="00000700000000000000" pitchFamily="2" charset="0"/>
                      </a:rPr>
                    </a:br>
                    <a:fld id="{F9D13A36-1ADD-4D66-AD5F-A778615129B6}" type="CELLREF">
                      <a:rPr lang="en-US" sz="900" b="0">
                        <a:solidFill>
                          <a:schemeClr val="bg1"/>
                        </a:solidFill>
                        <a:latin typeface="Poppins SemiBold" panose="00000700000000000000" pitchFamily="2" charset="0"/>
                        <a:cs typeface="Poppins SemiBold" panose="00000700000000000000" pitchFamily="2" charset="0"/>
                      </a:rPr>
                      <a:pPr algn="l">
                        <a:defRPr>
                          <a:solidFill>
                            <a:schemeClr val="bg1"/>
                          </a:solidFill>
                          <a:latin typeface="Poppins SemiBold" panose="00000700000000000000" pitchFamily="2" charset="0"/>
                          <a:cs typeface="Poppins SemiBold" panose="00000700000000000000" pitchFamily="2" charset="0"/>
                        </a:defRPr>
                      </a:pPr>
                      <a:t>[CELLREF]</a:t>
                    </a:fld>
                    <a:endParaRPr lang="en-US" sz="900" b="0">
                      <a:solidFill>
                        <a:schemeClr val="bg1"/>
                      </a:solidFill>
                      <a:latin typeface="Poppins SemiBold" panose="00000700000000000000" pitchFamily="2" charset="0"/>
                      <a:cs typeface="Poppins SemiBold" panose="00000700000000000000" pitchFamily="2" charset="0"/>
                    </a:endParaRPr>
                  </a:p>
                </c:rich>
              </c:tx>
              <c:spPr>
                <a:noFill/>
                <a:ln>
                  <a:noFill/>
                </a:ln>
                <a:effectLst/>
              </c:spPr>
              <c:txPr>
                <a:bodyPr rot="0" spcFirstLastPara="1" vertOverflow="ellipsis" vert="horz" wrap="square" lIns="38100" tIns="19050" rIns="38100" bIns="19050" anchor="ctr" anchorCtr="0">
                  <a:noAutofit/>
                </a:bodyPr>
                <a:lstStyle/>
                <a:p>
                  <a:pPr algn="l">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9611252447141628"/>
                      <c:h val="0.13220424558823074"/>
                    </c:manualLayout>
                  </c15:layout>
                  <c15:dlblFieldTable>
                    <c15:dlblFTEntry>
                      <c15:txfldGUID>{F9D13A36-1ADD-4D66-AD5F-A778615129B6}</c15:txfldGUID>
                      <c15:f>'Future Dev'!$D$7</c15:f>
                      <c15:dlblFieldTableCache>
                        <c:ptCount val="1"/>
                        <c:pt idx="0">
                          <c:v>$3.2M</c:v>
                        </c:pt>
                      </c15:dlblFieldTableCache>
                    </c15:dlblFTEntry>
                  </c15:dlblFieldTable>
                  <c15:showDataLabelsRange val="0"/>
                </c:ext>
                <c:ext xmlns:c16="http://schemas.microsoft.com/office/drawing/2014/chart" uri="{C3380CC4-5D6E-409C-BE32-E72D297353CC}">
                  <c16:uniqueId val="{00000009-4F43-4A8E-8D69-CCF4BBBE37A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Poppins SemiBold" panose="00000700000000000000" pitchFamily="2" charset="0"/>
                    <a:ea typeface="+mn-ea"/>
                    <a:cs typeface="Poppins SemiBold" panose="00000700000000000000" pitchFamily="2" charset="0"/>
                  </a:defRPr>
                </a:pPr>
                <a:endParaRPr lang="en-US"/>
              </a:p>
            </c:txPr>
            <c:showLegendKey val="0"/>
            <c:showVal val="1"/>
            <c:showCatName val="0"/>
            <c:showSerName val="0"/>
            <c:showPercent val="0"/>
            <c:showBubbleSize val="0"/>
            <c:showLeaderLines val="1"/>
            <c:leaderLines>
              <c:spPr>
                <a:ln w="12700" cap="rnd" cmpd="sng" algn="ctr">
                  <a:solidFill>
                    <a:srgbClr val="747374"/>
                  </a:solidFill>
                  <a:round/>
                  <a:headEnd type="oval" w="sm" len="sm"/>
                  <a:tailEnd type="none" w="sm" len="sm"/>
                </a:ln>
                <a:effectLst/>
              </c:spPr>
            </c:leaderLines>
            <c:extLst>
              <c:ext xmlns:c15="http://schemas.microsoft.com/office/drawing/2012/chart" uri="{CE6537A1-D6FC-4f65-9D91-7224C49458BB}"/>
            </c:extLst>
          </c:dLbls>
          <c:cat>
            <c:strRef>
              <c:f>'Future Dev'!$B$3:$B$7</c:f>
              <c:strCache>
                <c:ptCount val="5"/>
                <c:pt idx="0">
                  <c:v>Commercial</c:v>
                </c:pt>
                <c:pt idx="1">
                  <c:v>Industrial</c:v>
                </c:pt>
                <c:pt idx="2">
                  <c:v>Infrastructure</c:v>
                </c:pt>
                <c:pt idx="3">
                  <c:v>Mixed Use</c:v>
                </c:pt>
                <c:pt idx="4">
                  <c:v>Residential</c:v>
                </c:pt>
              </c:strCache>
            </c:strRef>
          </c:cat>
          <c:val>
            <c:numRef>
              <c:f>'Future Dev'!$C$3:$C$7</c:f>
              <c:numCache>
                <c:formatCode>General</c:formatCode>
                <c:ptCount val="5"/>
                <c:pt idx="2" formatCode="\$#,##0">
                  <c:v>542367222</c:v>
                </c:pt>
                <c:pt idx="3" formatCode="\$#,##0">
                  <c:v>15323450</c:v>
                </c:pt>
                <c:pt idx="4" formatCode="\$#,##0">
                  <c:v>3150000</c:v>
                </c:pt>
              </c:numCache>
            </c:numRef>
          </c:val>
          <c:extLst>
            <c:ext xmlns:c16="http://schemas.microsoft.com/office/drawing/2014/chart" uri="{C3380CC4-5D6E-409C-BE32-E72D297353CC}">
              <c16:uniqueId val="{0000000A-4F43-4A8E-8D69-CCF4BBBE37A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23547771418522"/>
          <c:y val="7.2808353989318952E-2"/>
          <c:w val="0.38194593242233998"/>
          <c:h val="0.85710196097142055"/>
        </c:manualLayout>
      </c:layout>
      <c:doughnutChart>
        <c:varyColors val="1"/>
        <c:ser>
          <c:idx val="0"/>
          <c:order val="0"/>
          <c:spPr>
            <a:effectLst>
              <a:outerShdw blurRad="63500" dist="25400" dir="8100000" algn="tr" rotWithShape="0">
                <a:prstClr val="black">
                  <a:alpha val="40000"/>
                </a:prstClr>
              </a:outerShdw>
            </a:effectLst>
          </c:spPr>
          <c:dPt>
            <c:idx val="0"/>
            <c:bubble3D val="0"/>
            <c:spPr>
              <a:solidFill>
                <a:srgbClr val="FF0000"/>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1-B197-4E19-A463-6733E7BB0343}"/>
              </c:ext>
            </c:extLst>
          </c:dPt>
          <c:dPt>
            <c:idx val="1"/>
            <c:bubble3D val="0"/>
            <c:spPr>
              <a:solidFill>
                <a:srgbClr val="FD6568"/>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3-B197-4E19-A463-6733E7BB0343}"/>
              </c:ext>
            </c:extLst>
          </c:dPt>
          <c:dPt>
            <c:idx val="2"/>
            <c:bubble3D val="0"/>
            <c:spPr>
              <a:solidFill>
                <a:srgbClr val="AAACAF"/>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5-B197-4E19-A463-6733E7BB0343}"/>
              </c:ext>
            </c:extLst>
          </c:dPt>
          <c:dPt>
            <c:idx val="3"/>
            <c:bubble3D val="0"/>
            <c:spPr>
              <a:solidFill>
                <a:srgbClr val="7F7F7F"/>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7-B197-4E19-A463-6733E7BB0343}"/>
              </c:ext>
            </c:extLst>
          </c:dPt>
          <c:dPt>
            <c:idx val="4"/>
            <c:bubble3D val="0"/>
            <c:spPr>
              <a:solidFill>
                <a:srgbClr val="595959"/>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9-B197-4E19-A463-6733E7BB0343}"/>
              </c:ext>
            </c:extLst>
          </c:dPt>
          <c:dLbls>
            <c:dLbl>
              <c:idx val="0"/>
              <c:layout>
                <c:manualLayout>
                  <c:x val="-4.0686304259242973E-4"/>
                  <c:y val="7.2155927277075781E-3"/>
                </c:manualLayout>
              </c:layout>
              <c:spPr>
                <a:noFill/>
                <a:ln>
                  <a:noFill/>
                </a:ln>
                <a:effectLst/>
              </c:spPr>
              <c:txPr>
                <a:bodyPr/>
                <a:lstStyle/>
                <a:p>
                  <a:pPr>
                    <a:defRPr sz="1200" b="1">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97-4E19-A463-6733E7BB0343}"/>
                </c:ext>
              </c:extLst>
            </c:dLbl>
            <c:dLbl>
              <c:idx val="1"/>
              <c:layout>
                <c:manualLayout>
                  <c:x val="3.474127349989673E-4"/>
                  <c:y val="-1.3102854363551682E-2"/>
                </c:manualLayout>
              </c:layout>
              <c:spPr>
                <a:noFill/>
                <a:ln>
                  <a:noFill/>
                </a:ln>
                <a:effectLst/>
              </c:spPr>
              <c:txPr>
                <a:bodyPr/>
                <a:lstStyle/>
                <a:p>
                  <a:pPr>
                    <a:defRPr sz="1200" b="1">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197-4E19-A463-6733E7BB0343}"/>
                </c:ext>
              </c:extLst>
            </c:dLbl>
            <c:dLbl>
              <c:idx val="2"/>
              <c:spPr>
                <a:noFill/>
                <a:ln>
                  <a:noFill/>
                </a:ln>
                <a:effectLst/>
              </c:spPr>
              <c:txPr>
                <a:bodyPr/>
                <a:lstStyle/>
                <a:p>
                  <a:pPr>
                    <a:defRPr sz="1200" b="1">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5-B197-4E19-A463-6733E7BB0343}"/>
                </c:ext>
              </c:extLst>
            </c:dLbl>
            <c:dLbl>
              <c:idx val="3"/>
              <c:spPr>
                <a:noFill/>
                <a:ln>
                  <a:noFill/>
                </a:ln>
                <a:effectLst/>
              </c:spPr>
              <c:txPr>
                <a:bodyPr/>
                <a:lstStyle/>
                <a:p>
                  <a:pPr>
                    <a:defRPr sz="1200" b="1">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7-B197-4E19-A463-6733E7BB0343}"/>
                </c:ext>
              </c:extLst>
            </c:dLbl>
            <c:dLbl>
              <c:idx val="4"/>
              <c:spPr>
                <a:noFill/>
                <a:ln>
                  <a:noFill/>
                </a:ln>
                <a:effectLst/>
              </c:spPr>
              <c:txPr>
                <a:bodyPr/>
                <a:lstStyle/>
                <a:p>
                  <a:pPr>
                    <a:defRPr sz="1200" b="1">
                      <a:solidFill>
                        <a:srgbClr val="FFFFFF"/>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9-B197-4E19-A463-6733E7BB0343}"/>
                </c:ext>
              </c:extLst>
            </c:dLbl>
            <c:spPr>
              <a:noFill/>
              <a:ln>
                <a:noFill/>
              </a:ln>
              <a:effectLst/>
            </c:spPr>
            <c:txPr>
              <a:bodyPr/>
              <a:lstStyle/>
              <a:p>
                <a:pPr>
                  <a:defRPr sz="1200" b="1">
                    <a:solidFill>
                      <a:srgbClr val="585757"/>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'Price Point Land'!$L$8:$L$12</c:f>
              <c:strCache>
                <c:ptCount val="5"/>
                <c:pt idx="0">
                  <c:v>Less than $99,999</c:v>
                </c:pt>
                <c:pt idx="1">
                  <c:v>$100,000 to $124,999</c:v>
                </c:pt>
                <c:pt idx="2">
                  <c:v>$125,000 to $149,999</c:v>
                </c:pt>
                <c:pt idx="3">
                  <c:v>$150,000 to $174,999</c:v>
                </c:pt>
                <c:pt idx="4">
                  <c:v>$175,000 and above</c:v>
                </c:pt>
              </c:strCache>
            </c:strRef>
          </c:cat>
          <c:val>
            <c:numRef>
              <c:f>'Price Point Land'!$N$8:$N$12</c:f>
              <c:numCache>
                <c:formatCode>0.0%</c:formatCode>
                <c:ptCount val="5"/>
                <c:pt idx="0">
                  <c:v>0.3</c:v>
                </c:pt>
                <c:pt idx="1">
                  <c:v>0.1</c:v>
                </c:pt>
                <c:pt idx="2">
                  <c:v>0.1</c:v>
                </c:pt>
                <c:pt idx="3">
                  <c:v>0.3</c:v>
                </c:pt>
                <c:pt idx="4">
                  <c:v>0.2</c:v>
                </c:pt>
              </c:numCache>
            </c:numRef>
          </c:val>
          <c:extLst>
            <c:ext xmlns:c16="http://schemas.microsoft.com/office/drawing/2014/chart" uri="{C3380CC4-5D6E-409C-BE32-E72D297353CC}">
              <c16:uniqueId val="{0000000A-B197-4E19-A463-6733E7BB0343}"/>
            </c:ext>
          </c:extLst>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46698361111902414"/>
          <c:y val="0.23151828564137092"/>
          <c:w val="0.30141072225696758"/>
          <c:h val="0.58352854417107469"/>
        </c:manualLayout>
      </c:layout>
      <c:overlay val="0"/>
      <c:txPr>
        <a:bodyPr/>
        <a:lstStyle/>
        <a:p>
          <a:pPr>
            <a:defRPr sz="900">
              <a:solidFill>
                <a:srgbClr val="494949"/>
              </a:solidFill>
              <a:latin typeface="Poppins" panose="00000500000000000000" pitchFamily="2" charset="0"/>
              <a:cs typeface="Poppins" panose="00000500000000000000" pitchFamily="2" charset="0"/>
            </a:defRPr>
          </a:pPr>
          <a:endParaRPr lang="en-US"/>
        </a:p>
      </c:txPr>
    </c:legend>
    <c:plotVisOnly val="1"/>
    <c:dispBlanksAs val="gap"/>
    <c:showDLblsOverMax val="0"/>
  </c:chart>
  <c:spPr>
    <a:noFill/>
    <a:ln>
      <a:noFill/>
    </a:ln>
  </c:spPr>
  <c:txPr>
    <a:bodyPr/>
    <a:lstStyle/>
    <a:p>
      <a:pPr>
        <a:defRPr sz="900">
          <a:latin typeface="HelveticaNeueLT Std Lt" panose="020B0403020202020204" pitchFamily="34" charset="0"/>
          <a:cs typeface="Arial" panose="020B0604020202020204"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823547771418522"/>
          <c:y val="7.2808353989318952E-2"/>
          <c:w val="0.38194593242233998"/>
          <c:h val="0.85710196097142055"/>
        </c:manualLayout>
      </c:layout>
      <c:doughnutChart>
        <c:varyColors val="1"/>
        <c:ser>
          <c:idx val="0"/>
          <c:order val="0"/>
          <c:spPr>
            <a:effectLst>
              <a:outerShdw blurRad="63500" dist="25400" dir="8100000" algn="tr" rotWithShape="0">
                <a:prstClr val="black">
                  <a:alpha val="40000"/>
                </a:prstClr>
              </a:outerShdw>
            </a:effectLst>
          </c:spPr>
          <c:dPt>
            <c:idx val="0"/>
            <c:bubble3D val="0"/>
            <c:spPr>
              <a:solidFill>
                <a:srgbClr val="FF0000"/>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1-157D-4597-9AE4-BBED03CFD8F6}"/>
              </c:ext>
            </c:extLst>
          </c:dPt>
          <c:dPt>
            <c:idx val="1"/>
            <c:bubble3D val="0"/>
            <c:spPr>
              <a:solidFill>
                <a:srgbClr val="FD6568"/>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3-157D-4597-9AE4-BBED03CFD8F6}"/>
              </c:ext>
            </c:extLst>
          </c:dPt>
          <c:dPt>
            <c:idx val="2"/>
            <c:bubble3D val="0"/>
            <c:spPr>
              <a:solidFill>
                <a:srgbClr val="AAACAF"/>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5-157D-4597-9AE4-BBED03CFD8F6}"/>
              </c:ext>
            </c:extLst>
          </c:dPt>
          <c:dPt>
            <c:idx val="3"/>
            <c:bubble3D val="0"/>
            <c:spPr>
              <a:solidFill>
                <a:srgbClr val="7F7F7F"/>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7-157D-4597-9AE4-BBED03CFD8F6}"/>
              </c:ext>
            </c:extLst>
          </c:dPt>
          <c:dPt>
            <c:idx val="4"/>
            <c:bubble3D val="0"/>
            <c:spPr>
              <a:solidFill>
                <a:srgbClr val="595959"/>
              </a:solidFill>
              <a:ln>
                <a:noFill/>
              </a:ln>
              <a:effectLst>
                <a:outerShdw blurRad="63500" dist="25400" dir="8100000" algn="tr" rotWithShape="0">
                  <a:prstClr val="black">
                    <a:alpha val="40000"/>
                  </a:prstClr>
                </a:outerShdw>
              </a:effectLst>
            </c:spPr>
            <c:extLst>
              <c:ext xmlns:c16="http://schemas.microsoft.com/office/drawing/2014/chart" uri="{C3380CC4-5D6E-409C-BE32-E72D297353CC}">
                <c16:uniqueId val="{00000009-157D-4597-9AE4-BBED03CFD8F6}"/>
              </c:ext>
            </c:extLst>
          </c:dPt>
          <c:dLbls>
            <c:dLbl>
              <c:idx val="0"/>
              <c:spPr>
                <a:noFill/>
                <a:ln>
                  <a:noFill/>
                </a:ln>
                <a:effectLst/>
              </c:spPr>
              <c:txPr>
                <a:bodyPr/>
                <a:lstStyle/>
                <a:p>
                  <a:pPr>
                    <a:defRPr sz="1200" b="0">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1-157D-4597-9AE4-BBED03CFD8F6}"/>
                </c:ext>
              </c:extLst>
            </c:dLbl>
            <c:dLbl>
              <c:idx val="1"/>
              <c:spPr>
                <a:noFill/>
                <a:ln>
                  <a:noFill/>
                </a:ln>
                <a:effectLst/>
              </c:spPr>
              <c:txPr>
                <a:bodyPr/>
                <a:lstStyle/>
                <a:p>
                  <a:pPr>
                    <a:defRPr sz="1200" b="0">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3-157D-4597-9AE4-BBED03CFD8F6}"/>
                </c:ext>
              </c:extLst>
            </c:dLbl>
            <c:dLbl>
              <c:idx val="2"/>
              <c:spPr>
                <a:noFill/>
                <a:ln>
                  <a:noFill/>
                </a:ln>
                <a:effectLst/>
              </c:spPr>
              <c:txPr>
                <a:bodyPr/>
                <a:lstStyle/>
                <a:p>
                  <a:pPr>
                    <a:defRPr sz="1200" b="0">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5-157D-4597-9AE4-BBED03CFD8F6}"/>
                </c:ext>
              </c:extLst>
            </c:dLbl>
            <c:dLbl>
              <c:idx val="3"/>
              <c:spPr>
                <a:noFill/>
                <a:ln>
                  <a:noFill/>
                </a:ln>
                <a:effectLst/>
              </c:spPr>
              <c:txPr>
                <a:bodyPr/>
                <a:lstStyle/>
                <a:p>
                  <a:pPr>
                    <a:defRPr sz="1200" b="0">
                      <a:solidFill>
                        <a:schemeClr val="bg1"/>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7-157D-4597-9AE4-BBED03CFD8F6}"/>
                </c:ext>
              </c:extLst>
            </c:dLbl>
            <c:dLbl>
              <c:idx val="4"/>
              <c:layout>
                <c:manualLayout>
                  <c:x val="-7.8647802753787788E-3"/>
                  <c:y val="7.5351528093390518E-2"/>
                </c:manualLayout>
              </c:layout>
              <c:spPr>
                <a:noFill/>
                <a:ln>
                  <a:noFill/>
                </a:ln>
                <a:effectLst/>
              </c:spPr>
              <c:txPr>
                <a:bodyPr/>
                <a:lstStyle/>
                <a:p>
                  <a:pPr>
                    <a:defRPr sz="1200" b="0">
                      <a:solidFill>
                        <a:srgbClr val="FFFFFF"/>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57D-4597-9AE4-BBED03CFD8F6}"/>
                </c:ext>
              </c:extLst>
            </c:dLbl>
            <c:spPr>
              <a:noFill/>
              <a:ln>
                <a:noFill/>
              </a:ln>
              <a:effectLst/>
            </c:spPr>
            <c:txPr>
              <a:bodyPr/>
              <a:lstStyle/>
              <a:p>
                <a:pPr>
                  <a:defRPr sz="1200" b="0">
                    <a:solidFill>
                      <a:srgbClr val="585757"/>
                    </a:solidFill>
                    <a:latin typeface="Poppins SemiBold" panose="00000700000000000000" pitchFamily="2" charset="0"/>
                    <a:cs typeface="Poppins SemiBold" panose="00000700000000000000" pitchFamily="2" charset="0"/>
                  </a:defRPr>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'Price Point House'!$L$8:$L$12</c:f>
              <c:strCache>
                <c:ptCount val="5"/>
                <c:pt idx="0">
                  <c:v>Less than $399,999</c:v>
                </c:pt>
                <c:pt idx="1">
                  <c:v>$400,000 to $449,999</c:v>
                </c:pt>
                <c:pt idx="2">
                  <c:v>$450,000 to $499,999</c:v>
                </c:pt>
                <c:pt idx="3">
                  <c:v>$500,000 to $549,999</c:v>
                </c:pt>
                <c:pt idx="4">
                  <c:v>$550,000 and above</c:v>
                </c:pt>
              </c:strCache>
            </c:strRef>
          </c:cat>
          <c:val>
            <c:numRef>
              <c:f>'Price Point House'!$N$8:$N$12</c:f>
              <c:numCache>
                <c:formatCode>0.0%</c:formatCode>
                <c:ptCount val="5"/>
                <c:pt idx="0">
                  <c:v>0.26</c:v>
                </c:pt>
                <c:pt idx="1">
                  <c:v>0.18</c:v>
                </c:pt>
                <c:pt idx="2">
                  <c:v>0.15</c:v>
                </c:pt>
                <c:pt idx="3">
                  <c:v>0.06</c:v>
                </c:pt>
                <c:pt idx="4">
                  <c:v>0.35</c:v>
                </c:pt>
              </c:numCache>
            </c:numRef>
          </c:val>
          <c:extLst>
            <c:ext xmlns:c16="http://schemas.microsoft.com/office/drawing/2014/chart" uri="{C3380CC4-5D6E-409C-BE32-E72D297353CC}">
              <c16:uniqueId val="{0000000A-157D-4597-9AE4-BBED03CFD8F6}"/>
            </c:ext>
          </c:extLst>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46174042426877154"/>
          <c:y val="0.2248771155197718"/>
          <c:w val="0.33560530724435056"/>
          <c:h val="0.58352854417107469"/>
        </c:manualLayout>
      </c:layout>
      <c:overlay val="0"/>
      <c:txPr>
        <a:bodyPr/>
        <a:lstStyle/>
        <a:p>
          <a:pPr>
            <a:defRPr sz="900">
              <a:solidFill>
                <a:srgbClr val="494949"/>
              </a:solidFill>
              <a:latin typeface="Poppins" panose="00000500000000000000" pitchFamily="2" charset="0"/>
              <a:cs typeface="Poppins" panose="00000500000000000000" pitchFamily="2" charset="0"/>
            </a:defRPr>
          </a:pPr>
          <a:endParaRPr lang="en-US"/>
        </a:p>
      </c:txPr>
    </c:legend>
    <c:plotVisOnly val="1"/>
    <c:dispBlanksAs val="gap"/>
    <c:showDLblsOverMax val="0"/>
  </c:chart>
  <c:spPr>
    <a:noFill/>
    <a:ln>
      <a:noFill/>
    </a:ln>
  </c:spPr>
  <c:txPr>
    <a:bodyPr/>
    <a:lstStyle/>
    <a:p>
      <a:pPr>
        <a:defRPr sz="900">
          <a:latin typeface="HelveticaNeueLT Std Lt" panose="020B0403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80021541545899"/>
          <c:y val="0.17264394834078062"/>
          <c:w val="0.85632820946526178"/>
          <c:h val="0.71354969453680739"/>
        </c:manualLayout>
      </c:layout>
      <c:lineChart>
        <c:grouping val="standard"/>
        <c:varyColors val="0"/>
        <c:ser>
          <c:idx val="1"/>
          <c:order val="0"/>
          <c:tx>
            <c:strRef>
              <c:f>'Market Comparison'!$C$2:$C$3</c:f>
              <c:strCache>
                <c:ptCount val="2"/>
                <c:pt idx="0">
                  <c:v>Tumut</c:v>
                </c:pt>
                <c:pt idx="1">
                  <c:v>House</c:v>
                </c:pt>
              </c:strCache>
            </c:strRef>
          </c:tx>
          <c:spPr>
            <a:ln w="28575" cap="rnd">
              <a:solidFill>
                <a:srgbClr val="FF0000"/>
              </a:solidFill>
              <a:prstDash val="solid"/>
              <a:round/>
            </a:ln>
            <a:effectLst/>
          </c:spPr>
          <c:marker>
            <c:symbol val="none"/>
          </c:marker>
          <c:cat>
            <c:strRef>
              <c:f>'Market Comparison'!$B$4:$B$8</c:f>
              <c:strCache>
                <c:ptCount val="5"/>
                <c:pt idx="0">
                  <c:v>2022</c:v>
                </c:pt>
                <c:pt idx="1">
                  <c:v>2023</c:v>
                </c:pt>
                <c:pt idx="2">
                  <c:v>2024</c:v>
                </c:pt>
                <c:pt idx="3">
                  <c:v>2025</c:v>
                </c:pt>
                <c:pt idx="4">
                  <c:v>2026#</c:v>
                </c:pt>
              </c:strCache>
            </c:strRef>
          </c:cat>
          <c:val>
            <c:numRef>
              <c:f>'Market Comparison'!$C$4:$C$8</c:f>
              <c:numCache>
                <c:formatCode>"$"#,##0</c:formatCode>
                <c:ptCount val="5"/>
                <c:pt idx="0">
                  <c:v>430000</c:v>
                </c:pt>
                <c:pt idx="1">
                  <c:v>452000</c:v>
                </c:pt>
                <c:pt idx="2">
                  <c:v>495000</c:v>
                </c:pt>
                <c:pt idx="3">
                  <c:v>521750</c:v>
                </c:pt>
                <c:pt idx="4">
                  <c:v>520000</c:v>
                </c:pt>
              </c:numCache>
            </c:numRef>
          </c:val>
          <c:smooth val="0"/>
          <c:extLst>
            <c:ext xmlns:c16="http://schemas.microsoft.com/office/drawing/2014/chart" uri="{C3380CC4-5D6E-409C-BE32-E72D297353CC}">
              <c16:uniqueId val="{00000000-4F9E-4F88-A9CD-334A18F85744}"/>
            </c:ext>
          </c:extLst>
        </c:ser>
        <c:ser>
          <c:idx val="3"/>
          <c:order val="1"/>
          <c:tx>
            <c:strRef>
              <c:f>'Market Comparison'!$D$2:$D$3</c:f>
              <c:strCache>
                <c:ptCount val="2"/>
                <c:pt idx="0">
                  <c:v>Snowy Valleys LGA</c:v>
                </c:pt>
                <c:pt idx="1">
                  <c:v>House</c:v>
                </c:pt>
              </c:strCache>
            </c:strRef>
          </c:tx>
          <c:spPr>
            <a:ln w="28575" cap="rnd">
              <a:solidFill>
                <a:srgbClr val="FF0000"/>
              </a:solidFill>
              <a:prstDash val="dash"/>
              <a:round/>
            </a:ln>
            <a:effectLst/>
          </c:spPr>
          <c:marker>
            <c:symbol val="none"/>
          </c:marker>
          <c:cat>
            <c:strRef>
              <c:f>'Market Comparison'!$B$4:$B$8</c:f>
              <c:strCache>
                <c:ptCount val="5"/>
                <c:pt idx="0">
                  <c:v>2022</c:v>
                </c:pt>
                <c:pt idx="1">
                  <c:v>2023</c:v>
                </c:pt>
                <c:pt idx="2">
                  <c:v>2024</c:v>
                </c:pt>
                <c:pt idx="3">
                  <c:v>2025</c:v>
                </c:pt>
                <c:pt idx="4">
                  <c:v>2026#</c:v>
                </c:pt>
              </c:strCache>
            </c:strRef>
          </c:cat>
          <c:val>
            <c:numRef>
              <c:f>'Market Comparison'!$D$4:$D$8</c:f>
              <c:numCache>
                <c:formatCode>"$"#,##0</c:formatCode>
                <c:ptCount val="5"/>
                <c:pt idx="0">
                  <c:v>380000</c:v>
                </c:pt>
                <c:pt idx="1">
                  <c:v>410000</c:v>
                </c:pt>
                <c:pt idx="2">
                  <c:v>445000</c:v>
                </c:pt>
                <c:pt idx="3">
                  <c:v>486250</c:v>
                </c:pt>
                <c:pt idx="4">
                  <c:v>450000</c:v>
                </c:pt>
              </c:numCache>
            </c:numRef>
          </c:val>
          <c:smooth val="0"/>
          <c:extLst>
            <c:ext xmlns:c16="http://schemas.microsoft.com/office/drawing/2014/chart" uri="{C3380CC4-5D6E-409C-BE32-E72D297353CC}">
              <c16:uniqueId val="{00000001-4F9E-4F88-A9CD-334A18F85744}"/>
            </c:ext>
          </c:extLst>
        </c:ser>
        <c:ser>
          <c:idx val="0"/>
          <c:order val="2"/>
          <c:tx>
            <c:strRef>
              <c:f>'Market Comparison'!$E$2:$E$3</c:f>
              <c:strCache>
                <c:ptCount val="2"/>
                <c:pt idx="0">
                  <c:v>Tumut</c:v>
                </c:pt>
                <c:pt idx="1">
                  <c:v>Vacant Land</c:v>
                </c:pt>
              </c:strCache>
            </c:strRef>
          </c:tx>
          <c:spPr>
            <a:ln w="28575" cap="rnd">
              <a:solidFill>
                <a:srgbClr val="747374"/>
              </a:solidFill>
              <a:round/>
            </a:ln>
            <a:effectLst/>
          </c:spPr>
          <c:marker>
            <c:symbol val="none"/>
          </c:marker>
          <c:cat>
            <c:strRef>
              <c:f>'Market Comparison'!$B$4:$B$8</c:f>
              <c:strCache>
                <c:ptCount val="5"/>
                <c:pt idx="0">
                  <c:v>2022</c:v>
                </c:pt>
                <c:pt idx="1">
                  <c:v>2023</c:v>
                </c:pt>
                <c:pt idx="2">
                  <c:v>2024</c:v>
                </c:pt>
                <c:pt idx="3">
                  <c:v>2025</c:v>
                </c:pt>
                <c:pt idx="4">
                  <c:v>2026#</c:v>
                </c:pt>
              </c:strCache>
            </c:strRef>
          </c:cat>
          <c:val>
            <c:numRef>
              <c:f>'Market Comparison'!$E$4:$E$8</c:f>
              <c:numCache>
                <c:formatCode>"$"#,##0</c:formatCode>
                <c:ptCount val="5"/>
                <c:pt idx="0">
                  <c:v>335000</c:v>
                </c:pt>
                <c:pt idx="1">
                  <c:v>305000</c:v>
                </c:pt>
                <c:pt idx="2">
                  <c:v>370000</c:v>
                </c:pt>
                <c:pt idx="3">
                  <c:v>370000</c:v>
                </c:pt>
                <c:pt idx="4">
                  <c:v>401000</c:v>
                </c:pt>
              </c:numCache>
            </c:numRef>
          </c:val>
          <c:smooth val="0"/>
          <c:extLst>
            <c:ext xmlns:c16="http://schemas.microsoft.com/office/drawing/2014/chart" uri="{C3380CC4-5D6E-409C-BE32-E72D297353CC}">
              <c16:uniqueId val="{00000002-4F9E-4F88-A9CD-334A18F85744}"/>
            </c:ext>
          </c:extLst>
        </c:ser>
        <c:ser>
          <c:idx val="2"/>
          <c:order val="3"/>
          <c:tx>
            <c:strRef>
              <c:f>'Market Comparison'!$F$2:$F$3</c:f>
              <c:strCache>
                <c:ptCount val="2"/>
                <c:pt idx="0">
                  <c:v>Snowy Valleys LGA</c:v>
                </c:pt>
                <c:pt idx="1">
                  <c:v>Vacant Land</c:v>
                </c:pt>
              </c:strCache>
            </c:strRef>
          </c:tx>
          <c:spPr>
            <a:ln w="28575" cap="rnd">
              <a:solidFill>
                <a:srgbClr val="747374"/>
              </a:solidFill>
              <a:prstDash val="dash"/>
              <a:round/>
            </a:ln>
            <a:effectLst/>
          </c:spPr>
          <c:marker>
            <c:symbol val="none"/>
          </c:marker>
          <c:cat>
            <c:strRef>
              <c:f>'Market Comparison'!$B$4:$B$8</c:f>
              <c:strCache>
                <c:ptCount val="5"/>
                <c:pt idx="0">
                  <c:v>2022</c:v>
                </c:pt>
                <c:pt idx="1">
                  <c:v>2023</c:v>
                </c:pt>
                <c:pt idx="2">
                  <c:v>2024</c:v>
                </c:pt>
                <c:pt idx="3">
                  <c:v>2025</c:v>
                </c:pt>
                <c:pt idx="4">
                  <c:v>2026#</c:v>
                </c:pt>
              </c:strCache>
            </c:strRef>
          </c:cat>
          <c:val>
            <c:numRef>
              <c:f>'Market Comparison'!$F$4:$F$8</c:f>
              <c:numCache>
                <c:formatCode>"$"#,##0</c:formatCode>
                <c:ptCount val="5"/>
                <c:pt idx="0">
                  <c:v>280000</c:v>
                </c:pt>
                <c:pt idx="1">
                  <c:v>300000</c:v>
                </c:pt>
                <c:pt idx="2">
                  <c:v>360000</c:v>
                </c:pt>
                <c:pt idx="3">
                  <c:v>370000</c:v>
                </c:pt>
                <c:pt idx="4">
                  <c:v>351500</c:v>
                </c:pt>
              </c:numCache>
            </c:numRef>
          </c:val>
          <c:smooth val="0"/>
          <c:extLst>
            <c:ext xmlns:c16="http://schemas.microsoft.com/office/drawing/2014/chart" uri="{C3380CC4-5D6E-409C-BE32-E72D297353CC}">
              <c16:uniqueId val="{00000003-4F9E-4F88-A9CD-334A18F85744}"/>
            </c:ext>
          </c:extLst>
        </c:ser>
        <c:dLbls>
          <c:showLegendKey val="0"/>
          <c:showVal val="0"/>
          <c:showCatName val="0"/>
          <c:showSerName val="0"/>
          <c:showPercent val="0"/>
          <c:showBubbleSize val="0"/>
        </c:dLbls>
        <c:smooth val="0"/>
        <c:axId val="260215032"/>
        <c:axId val="260215424"/>
      </c:lineChart>
      <c:catAx>
        <c:axId val="260215032"/>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800" b="0" i="0" u="none" strike="noStrike" kern="1200" baseline="0">
                <a:solidFill>
                  <a:srgbClr val="494949"/>
                </a:solidFill>
                <a:latin typeface="Poppins" panose="00000500000000000000" pitchFamily="2" charset="0"/>
                <a:ea typeface="+mn-ea"/>
                <a:cs typeface="Poppins" panose="00000500000000000000" pitchFamily="2" charset="0"/>
              </a:defRPr>
            </a:pPr>
            <a:endParaRPr lang="en-US"/>
          </a:p>
        </c:txPr>
        <c:crossAx val="260215424"/>
        <c:crosses val="autoZero"/>
        <c:auto val="1"/>
        <c:lblAlgn val="ctr"/>
        <c:lblOffset val="100"/>
        <c:noMultiLvlLbl val="0"/>
      </c:catAx>
      <c:valAx>
        <c:axId val="260215424"/>
        <c:scaling>
          <c:orientation val="minMax"/>
        </c:scaling>
        <c:delete val="0"/>
        <c:axPos val="l"/>
        <c:majorGridlines>
          <c:spPr>
            <a:ln w="9525" cap="flat" cmpd="sng" algn="ctr">
              <a:noFill/>
              <a:round/>
            </a:ln>
            <a:effectLst/>
          </c:spPr>
        </c:majorGridlines>
        <c:numFmt formatCode="&quot;$&quot;#,##0" sourceLinked="1"/>
        <c:majorTickMark val="out"/>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rgbClr val="494949"/>
                </a:solidFill>
                <a:latin typeface="Poppins" panose="00000500000000000000" pitchFamily="2" charset="0"/>
                <a:ea typeface="+mn-ea"/>
                <a:cs typeface="Poppins" panose="00000500000000000000" pitchFamily="2" charset="0"/>
              </a:defRPr>
            </a:pPr>
            <a:endParaRPr lang="en-US"/>
          </a:p>
        </c:txPr>
        <c:crossAx val="260215032"/>
        <c:crosses val="autoZero"/>
        <c:crossBetween val="between"/>
      </c:valAx>
      <c:spPr>
        <a:solidFill>
          <a:srgbClr val="ECECEC"/>
        </a:solidFill>
        <a:ln>
          <a:noFill/>
        </a:ln>
        <a:effectLst/>
      </c:spPr>
    </c:plotArea>
    <c:legend>
      <c:legendPos val="b"/>
      <c:layout>
        <c:manualLayout>
          <c:xMode val="edge"/>
          <c:yMode val="edge"/>
          <c:x val="1.7203464389828169E-3"/>
          <c:y val="4.9540627117333723E-2"/>
          <c:w val="0.99262555545158782"/>
          <c:h val="8.7714831075720687E-2"/>
        </c:manualLayout>
      </c:layout>
      <c:overlay val="0"/>
      <c:spPr>
        <a:noFill/>
        <a:ln>
          <a:noFill/>
        </a:ln>
        <a:effectLst/>
      </c:spPr>
      <c:txPr>
        <a:bodyPr rot="0" spcFirstLastPara="1" vertOverflow="ellipsis" vert="horz" wrap="square" anchor="ctr" anchorCtr="1"/>
        <a:lstStyle/>
        <a:p>
          <a:pPr>
            <a:defRPr sz="900" b="0" i="0" u="none" strike="noStrike" kern="1200" baseline="0">
              <a:solidFill>
                <a:srgbClr val="494949"/>
              </a:solidFill>
              <a:latin typeface="Poppins" panose="00000500000000000000" pitchFamily="2" charset="0"/>
              <a:ea typeface="+mn-ea"/>
              <a:cs typeface="Poppins" panose="00000500000000000000" pitchFamily="2" charset="0"/>
            </a:defRPr>
          </a:pPr>
          <a:endParaRPr lang="en-US"/>
        </a:p>
      </c:txPr>
    </c:legend>
    <c:plotVisOnly val="1"/>
    <c:dispBlanksAs val="gap"/>
    <c:showDLblsOverMax val="0"/>
  </c:chart>
  <c:spPr>
    <a:noFill/>
    <a:ln w="9525" cap="flat" cmpd="sng" algn="ctr">
      <a:noFill/>
      <a:round/>
    </a:ln>
    <a:effectLst/>
  </c:spPr>
  <c:txPr>
    <a:bodyPr/>
    <a:lstStyle/>
    <a:p>
      <a:pPr>
        <a:defRPr sz="723">
          <a:latin typeface="HelveticaNeueLT Std Lt" panose="020B0403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460887515697383"/>
          <c:y val="6.2922004189695652E-2"/>
          <c:w val="0.77762636134828655"/>
          <c:h val="0.74748458365856552"/>
        </c:manualLayout>
      </c:layout>
      <c:barChart>
        <c:barDir val="col"/>
        <c:grouping val="clustered"/>
        <c:varyColors val="0"/>
        <c:ser>
          <c:idx val="0"/>
          <c:order val="0"/>
          <c:tx>
            <c:strRef>
              <c:f>'Avg Vendor Disc'!$D$2</c:f>
              <c:strCache>
                <c:ptCount val="1"/>
                <c:pt idx="0">
                  <c:v>House</c:v>
                </c:pt>
              </c:strCache>
            </c:strRef>
          </c:tx>
          <c:spPr>
            <a:solidFill>
              <a:srgbClr val="FF0000"/>
            </a:solidFill>
            <a:ln>
              <a:noFill/>
            </a:ln>
            <a:effectLst>
              <a:outerShdw blurRad="127000" dist="38100" dir="2700000" algn="tl" rotWithShape="0">
                <a:prstClr val="black">
                  <a:alpha val="40000"/>
                </a:prstClr>
              </a:outerShdw>
            </a:effectLst>
          </c:spPr>
          <c:invertIfNegative val="0"/>
          <c:dPt>
            <c:idx val="4"/>
            <c:invertIfNegative val="0"/>
            <c:bubble3D val="0"/>
            <c:spPr>
              <a:solidFill>
                <a:srgbClr val="FF0000"/>
              </a:solidFill>
              <a:ln>
                <a:noFill/>
              </a:ln>
              <a:effectLst>
                <a:outerShdw blurRad="127000" dist="38100" dir="2700000" algn="tl" rotWithShape="0">
                  <a:prstClr val="black">
                    <a:alpha val="40000"/>
                  </a:prstClr>
                </a:outerShdw>
              </a:effectLst>
            </c:spPr>
            <c:extLst>
              <c:ext xmlns:c16="http://schemas.microsoft.com/office/drawing/2014/chart" uri="{C3380CC4-5D6E-409C-BE32-E72D297353CC}">
                <c16:uniqueId val="{00000001-2F03-41F0-94C8-DFA9B01C48C2}"/>
              </c:ext>
            </c:extLst>
          </c:dPt>
          <c:dPt>
            <c:idx val="5"/>
            <c:invertIfNegative val="0"/>
            <c:bubble3D val="0"/>
            <c:spPr>
              <a:solidFill>
                <a:srgbClr val="FF0000"/>
              </a:solidFill>
              <a:ln>
                <a:noFill/>
              </a:ln>
              <a:effectLst>
                <a:outerShdw blurRad="127000" dist="38100" dir="2700000" algn="tl" rotWithShape="0">
                  <a:prstClr val="black">
                    <a:alpha val="40000"/>
                  </a:prstClr>
                </a:outerShdw>
              </a:effectLst>
            </c:spPr>
            <c:extLst>
              <c:ext xmlns:c16="http://schemas.microsoft.com/office/drawing/2014/chart" uri="{C3380CC4-5D6E-409C-BE32-E72D297353CC}">
                <c16:uniqueId val="{00000003-2F03-41F0-94C8-DFA9B01C48C2}"/>
              </c:ext>
            </c:extLst>
          </c:dPt>
          <c:dLbls>
            <c:spPr>
              <a:noFill/>
              <a:ln>
                <a:noFill/>
              </a:ln>
              <a:effectLst/>
            </c:spPr>
            <c:txPr>
              <a:bodyPr rot="-5400000" spcFirstLastPara="1" vertOverflow="ellipsis" wrap="square" lIns="38100" tIns="19050" rIns="38100" bIns="19050" anchor="ctr" anchorCtr="1">
                <a:spAutoFit/>
              </a:bodyPr>
              <a:lstStyle/>
              <a:p>
                <a:pPr>
                  <a:defRPr sz="800" b="0" i="0" u="none" strike="noStrike" kern="1200" baseline="0">
                    <a:solidFill>
                      <a:schemeClr val="bg1"/>
                    </a:solidFill>
                    <a:latin typeface="Poppins SemiBold" panose="00000700000000000000" pitchFamily="2" charset="0"/>
                    <a:ea typeface="+mn-ea"/>
                    <a:cs typeface="Poppins SemiBold" panose="00000700000000000000" pitchFamily="2" charset="0"/>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'Avg Vendor Disc'!$C$3:$C$8</c:f>
              <c:strCache>
                <c:ptCount val="6"/>
                <c:pt idx="0">
                  <c:v>Q1 2025</c:v>
                </c:pt>
                <c:pt idx="1">
                  <c:v>Q2 2025</c:v>
                </c:pt>
                <c:pt idx="2">
                  <c:v>Q3 2025</c:v>
                </c:pt>
                <c:pt idx="3">
                  <c:v>Q4 2025</c:v>
                </c:pt>
                <c:pt idx="4">
                  <c:v>Q1 2026</c:v>
                </c:pt>
                <c:pt idx="5">
                  <c:v>Q2 2026</c:v>
                </c:pt>
              </c:strCache>
            </c:strRef>
          </c:cat>
          <c:val>
            <c:numRef>
              <c:f>'Avg Vendor Disc'!$D$3:$D$8</c:f>
              <c:numCache>
                <c:formatCode>0.0%</c:formatCode>
                <c:ptCount val="6"/>
                <c:pt idx="0">
                  <c:v>-7.0999999999999994E-2</c:v>
                </c:pt>
                <c:pt idx="1">
                  <c:v>-7.4999999999999997E-2</c:v>
                </c:pt>
                <c:pt idx="2">
                  <c:v>-0.06</c:v>
                </c:pt>
                <c:pt idx="3">
                  <c:v>-5.1999999999999998E-2</c:v>
                </c:pt>
                <c:pt idx="4">
                  <c:v>-5.3999999999999999E-2</c:v>
                </c:pt>
                <c:pt idx="5">
                  <c:v>-6.3E-2</c:v>
                </c:pt>
              </c:numCache>
            </c:numRef>
          </c:val>
          <c:extLst>
            <c:ext xmlns:c16="http://schemas.microsoft.com/office/drawing/2014/chart" uri="{C3380CC4-5D6E-409C-BE32-E72D297353CC}">
              <c16:uniqueId val="{00000004-2F03-41F0-94C8-DFA9B01C48C2}"/>
            </c:ext>
          </c:extLst>
        </c:ser>
        <c:dLbls>
          <c:showLegendKey val="0"/>
          <c:showVal val="0"/>
          <c:showCatName val="0"/>
          <c:showSerName val="0"/>
          <c:showPercent val="0"/>
          <c:showBubbleSize val="0"/>
        </c:dLbls>
        <c:gapWidth val="50"/>
        <c:axId val="1692088111"/>
        <c:axId val="1900958655"/>
      </c:barChart>
      <c:catAx>
        <c:axId val="1692088111"/>
        <c:scaling>
          <c:orientation val="minMax"/>
        </c:scaling>
        <c:delete val="0"/>
        <c:axPos val="b"/>
        <c:numFmt formatCode="General" sourceLinked="1"/>
        <c:majorTickMark val="out"/>
        <c:minorTickMark val="none"/>
        <c:tickLblPos val="low"/>
        <c:spPr>
          <a:noFill/>
          <a:ln w="6350" cap="flat" cmpd="sng" algn="ctr">
            <a:solidFill>
              <a:srgbClr val="CCCBCB"/>
            </a:solidFill>
            <a:round/>
          </a:ln>
          <a:effectLst/>
        </c:spPr>
        <c:txPr>
          <a:bodyPr rot="-60000000" spcFirstLastPara="1" vertOverflow="ellipsis" vert="horz" wrap="square" anchor="ctr" anchorCtr="1"/>
          <a:lstStyle/>
          <a:p>
            <a:pPr>
              <a:defRPr sz="700" b="0" i="0" u="none" strike="noStrike" kern="1200" baseline="0">
                <a:solidFill>
                  <a:srgbClr val="494949"/>
                </a:solidFill>
                <a:latin typeface="Poppins" panose="00000500000000000000" pitchFamily="2" charset="0"/>
                <a:ea typeface="+mn-ea"/>
                <a:cs typeface="Poppins" panose="00000500000000000000" pitchFamily="2" charset="0"/>
              </a:defRPr>
            </a:pPr>
            <a:endParaRPr lang="en-US"/>
          </a:p>
        </c:txPr>
        <c:crossAx val="1900958655"/>
        <c:crosses val="autoZero"/>
        <c:auto val="1"/>
        <c:lblAlgn val="ctr"/>
        <c:lblOffset val="100"/>
        <c:noMultiLvlLbl val="0"/>
      </c:catAx>
      <c:valAx>
        <c:axId val="1900958655"/>
        <c:scaling>
          <c:orientation val="minMax"/>
        </c:scaling>
        <c:delete val="0"/>
        <c:axPos val="l"/>
        <c:majorGridlines>
          <c:spPr>
            <a:ln w="3175" cap="flat" cmpd="sng" algn="ctr">
              <a:solidFill>
                <a:schemeClr val="bg1"/>
              </a:solidFill>
              <a:prstDash val="solid"/>
              <a:round/>
            </a:ln>
            <a:effectLst/>
          </c:spPr>
        </c:majorGridlines>
        <c:title>
          <c:tx>
            <c:rich>
              <a:bodyPr rot="-5400000" spcFirstLastPara="1" vertOverflow="ellipsis" vert="horz" wrap="square" anchor="ctr" anchorCtr="1"/>
              <a:lstStyle/>
              <a:p>
                <a:pPr>
                  <a:defRPr sz="800" b="0" i="0" u="none" strike="noStrike" kern="1200" baseline="0">
                    <a:solidFill>
                      <a:srgbClr val="494949"/>
                    </a:solidFill>
                    <a:latin typeface="Poppins SemiBold" panose="00000700000000000000" pitchFamily="2" charset="0"/>
                    <a:ea typeface="+mn-ea"/>
                    <a:cs typeface="Poppins SemiBold" panose="00000700000000000000" pitchFamily="2" charset="0"/>
                  </a:defRPr>
                </a:pPr>
                <a:r>
                  <a:rPr lang="en-AU" sz="800" b="0">
                    <a:solidFill>
                      <a:srgbClr val="494949"/>
                    </a:solidFill>
                    <a:latin typeface="Poppins SemiBold" panose="00000700000000000000" pitchFamily="2" charset="0"/>
                    <a:cs typeface="Poppins SemiBold" panose="00000700000000000000" pitchFamily="2" charset="0"/>
                  </a:rPr>
                  <a:t>Change from Listing to Sale Price</a:t>
                </a:r>
              </a:p>
            </c:rich>
          </c:tx>
          <c:layout>
            <c:manualLayout>
              <c:xMode val="edge"/>
              <c:yMode val="edge"/>
              <c:x val="9.7558923739151163E-3"/>
              <c:y val="0.13283427930980277"/>
            </c:manualLayout>
          </c:layout>
          <c:overlay val="0"/>
          <c:spPr>
            <a:noFill/>
            <a:ln>
              <a:noFill/>
            </a:ln>
            <a:effectLst/>
          </c:spPr>
          <c:txPr>
            <a:bodyPr rot="-5400000" spcFirstLastPara="1" vertOverflow="ellipsis" vert="horz" wrap="square" anchor="ctr" anchorCtr="1"/>
            <a:lstStyle/>
            <a:p>
              <a:pPr>
                <a:defRPr sz="800" b="0" i="0" u="none" strike="noStrike" kern="1200" baseline="0">
                  <a:solidFill>
                    <a:srgbClr val="494949"/>
                  </a:solidFill>
                  <a:latin typeface="Poppins SemiBold" panose="00000700000000000000" pitchFamily="2" charset="0"/>
                  <a:ea typeface="+mn-ea"/>
                  <a:cs typeface="Poppins SemiBold" panose="00000700000000000000" pitchFamily="2" charset="0"/>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23" b="0" i="0" u="none" strike="noStrike" kern="1200" baseline="0">
                <a:solidFill>
                  <a:srgbClr val="494949"/>
                </a:solidFill>
                <a:latin typeface="Poppins" panose="00000500000000000000" pitchFamily="2" charset="0"/>
                <a:ea typeface="+mn-ea"/>
                <a:cs typeface="Poppins" panose="00000500000000000000" pitchFamily="2" charset="0"/>
              </a:defRPr>
            </a:pPr>
            <a:endParaRPr lang="en-US"/>
          </a:p>
        </c:txPr>
        <c:crossAx val="1692088111"/>
        <c:crosses val="autoZero"/>
        <c:crossBetween val="between"/>
      </c:valAx>
      <c:spPr>
        <a:solidFill>
          <a:srgbClr val="ECECEC"/>
        </a:solid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latin typeface="HelveticaNeueLT Std Lt" panose="020B0403020202020204" pitchFamily="34" charset="0"/>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262410544005743E-2"/>
          <c:y val="3.3860996733206521E-2"/>
          <c:w val="0.9059067183361964"/>
          <c:h val="0.72336818801849134"/>
        </c:manualLayout>
      </c:layout>
      <c:lineChart>
        <c:grouping val="standard"/>
        <c:varyColors val="0"/>
        <c:ser>
          <c:idx val="4"/>
          <c:order val="0"/>
          <c:tx>
            <c:strRef>
              <c:f>'Vacancy Rates'!$C$2</c:f>
              <c:strCache>
                <c:ptCount val="1"/>
                <c:pt idx="0">
                  <c:v>Tumut (2720)</c:v>
                </c:pt>
              </c:strCache>
            </c:strRef>
          </c:tx>
          <c:spPr>
            <a:ln w="28575">
              <a:solidFill>
                <a:schemeClr val="bg1">
                  <a:lumMod val="75000"/>
                </a:schemeClr>
              </a:solidFill>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Rates'!$C$3:$C$39</c:f>
              <c:numCache>
                <c:formatCode>0.0%</c:formatCode>
                <c:ptCount val="37"/>
                <c:pt idx="0">
                  <c:v>8.9999999999999993E-3</c:v>
                </c:pt>
                <c:pt idx="1">
                  <c:v>1.18E-2</c:v>
                </c:pt>
                <c:pt idx="2">
                  <c:v>1.0800000000000001E-2</c:v>
                </c:pt>
                <c:pt idx="3">
                  <c:v>2E-3</c:v>
                </c:pt>
                <c:pt idx="4">
                  <c:v>3.0000000000000001E-3</c:v>
                </c:pt>
                <c:pt idx="5">
                  <c:v>4.8999999999999998E-3</c:v>
                </c:pt>
                <c:pt idx="6">
                  <c:v>8.8999999999999999E-3</c:v>
                </c:pt>
                <c:pt idx="7">
                  <c:v>5.8999999999999999E-3</c:v>
                </c:pt>
                <c:pt idx="8">
                  <c:v>1.09E-2</c:v>
                </c:pt>
                <c:pt idx="9">
                  <c:v>8.8999999999999999E-3</c:v>
                </c:pt>
                <c:pt idx="10">
                  <c:v>1.09E-2</c:v>
                </c:pt>
                <c:pt idx="11">
                  <c:v>1.1899999999999999E-2</c:v>
                </c:pt>
                <c:pt idx="12">
                  <c:v>1.1899999999999999E-2</c:v>
                </c:pt>
                <c:pt idx="13">
                  <c:v>8.8999999999999999E-3</c:v>
                </c:pt>
                <c:pt idx="14">
                  <c:v>1.09E-2</c:v>
                </c:pt>
                <c:pt idx="15">
                  <c:v>5.8999999999999999E-3</c:v>
                </c:pt>
                <c:pt idx="16">
                  <c:v>6.8999999999999999E-3</c:v>
                </c:pt>
                <c:pt idx="17">
                  <c:v>5.0000000000000001E-3</c:v>
                </c:pt>
                <c:pt idx="18">
                  <c:v>3.0000000000000001E-3</c:v>
                </c:pt>
                <c:pt idx="19">
                  <c:v>2E-3</c:v>
                </c:pt>
                <c:pt idx="20">
                  <c:v>3.0000000000000001E-3</c:v>
                </c:pt>
                <c:pt idx="21">
                  <c:v>2E-3</c:v>
                </c:pt>
                <c:pt idx="22">
                  <c:v>6.8999999999999999E-3</c:v>
                </c:pt>
                <c:pt idx="23">
                  <c:v>7.9000000000000008E-3</c:v>
                </c:pt>
                <c:pt idx="24">
                  <c:v>6.0000000000000001E-3</c:v>
                </c:pt>
                <c:pt idx="25">
                  <c:v>6.9999999999999993E-3</c:v>
                </c:pt>
                <c:pt idx="26">
                  <c:v>9.8999999999999991E-3</c:v>
                </c:pt>
                <c:pt idx="27">
                  <c:v>1.29E-2</c:v>
                </c:pt>
                <c:pt idx="28">
                  <c:v>1.1899999999999999E-2</c:v>
                </c:pt>
                <c:pt idx="29">
                  <c:v>6.9999999999999993E-3</c:v>
                </c:pt>
                <c:pt idx="30">
                  <c:v>6.9999999999999993E-3</c:v>
                </c:pt>
                <c:pt idx="31">
                  <c:v>6.9999999999999993E-3</c:v>
                </c:pt>
                <c:pt idx="32">
                  <c:v>9.0000000000000011E-3</c:v>
                </c:pt>
                <c:pt idx="33">
                  <c:v>6.9999999999999993E-3</c:v>
                </c:pt>
                <c:pt idx="34">
                  <c:v>5.0000000000000001E-3</c:v>
                </c:pt>
                <c:pt idx="35">
                  <c:v>4.0000000000000001E-3</c:v>
                </c:pt>
                <c:pt idx="36">
                  <c:v>8.0000000000000002E-3</c:v>
                </c:pt>
              </c:numCache>
            </c:numRef>
          </c:val>
          <c:smooth val="0"/>
          <c:extLst>
            <c:ext xmlns:c16="http://schemas.microsoft.com/office/drawing/2014/chart" uri="{C3380CC4-5D6E-409C-BE32-E72D297353CC}">
              <c16:uniqueId val="{00000000-31C5-4907-B6F7-36E0C2D58744}"/>
            </c:ext>
          </c:extLst>
        </c:ser>
        <c:ser>
          <c:idx val="5"/>
          <c:order val="1"/>
          <c:tx>
            <c:strRef>
              <c:f>'Vacancy Rates'!$D$2</c:f>
              <c:strCache>
                <c:ptCount val="1"/>
                <c:pt idx="0">
                  <c:v>Snowy Valleys LGA</c:v>
                </c:pt>
              </c:strCache>
            </c:strRef>
          </c:tx>
          <c:spPr>
            <a:ln w="28575">
              <a:solidFill>
                <a:srgbClr val="FF0000"/>
              </a:solidFill>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Rates'!$D$3:$D$39</c:f>
              <c:numCache>
                <c:formatCode>0.00%</c:formatCode>
                <c:ptCount val="37"/>
                <c:pt idx="0" formatCode="0.0%">
                  <c:v>1.7000000000000001E-2</c:v>
                </c:pt>
                <c:pt idx="1">
                  <c:v>1.6109999999999999E-2</c:v>
                </c:pt>
                <c:pt idx="2">
                  <c:v>2.2589999999999996E-2</c:v>
                </c:pt>
                <c:pt idx="3">
                  <c:v>1.7279999999999997E-2</c:v>
                </c:pt>
                <c:pt idx="4">
                  <c:v>2.5549999999999996E-2</c:v>
                </c:pt>
                <c:pt idx="5">
                  <c:v>2.4709999999999996E-2</c:v>
                </c:pt>
                <c:pt idx="6">
                  <c:v>3.2039999999999999E-2</c:v>
                </c:pt>
                <c:pt idx="7">
                  <c:v>3.6650000000000002E-2</c:v>
                </c:pt>
                <c:pt idx="8">
                  <c:v>3.2780000000000004E-2</c:v>
                </c:pt>
                <c:pt idx="9">
                  <c:v>3.0160000000000006E-2</c:v>
                </c:pt>
                <c:pt idx="10">
                  <c:v>3.1939999999999996E-2</c:v>
                </c:pt>
                <c:pt idx="11">
                  <c:v>2.5849999999999998E-2</c:v>
                </c:pt>
                <c:pt idx="12">
                  <c:v>2.5270000000000001E-2</c:v>
                </c:pt>
                <c:pt idx="13">
                  <c:v>2.46E-2</c:v>
                </c:pt>
                <c:pt idx="14">
                  <c:v>2.3370000000000002E-2</c:v>
                </c:pt>
                <c:pt idx="15">
                  <c:v>3.0330000000000003E-2</c:v>
                </c:pt>
                <c:pt idx="16">
                  <c:v>2.3099999999999999E-2</c:v>
                </c:pt>
                <c:pt idx="17">
                  <c:v>2.0019999999999996E-2</c:v>
                </c:pt>
                <c:pt idx="18">
                  <c:v>2.0039999999999999E-2</c:v>
                </c:pt>
                <c:pt idx="19">
                  <c:v>8.8400000000000006E-3</c:v>
                </c:pt>
                <c:pt idx="20">
                  <c:v>2.2599999999999999E-2</c:v>
                </c:pt>
                <c:pt idx="21">
                  <c:v>2.7000000000000003E-2</c:v>
                </c:pt>
                <c:pt idx="22">
                  <c:v>2.7070000000000004E-2</c:v>
                </c:pt>
                <c:pt idx="23">
                  <c:v>2.3859999999999996E-2</c:v>
                </c:pt>
                <c:pt idx="24">
                  <c:v>2.1109999999999997E-2</c:v>
                </c:pt>
                <c:pt idx="25">
                  <c:v>2.4539999999999996E-2</c:v>
                </c:pt>
                <c:pt idx="26">
                  <c:v>2.4579999999999998E-2</c:v>
                </c:pt>
                <c:pt idx="27">
                  <c:v>1.7429999999999998E-2</c:v>
                </c:pt>
                <c:pt idx="28">
                  <c:v>2.0150000000000001E-2</c:v>
                </c:pt>
                <c:pt idx="29">
                  <c:v>2.3269999999999999E-2</c:v>
                </c:pt>
                <c:pt idx="30">
                  <c:v>2.5189999999999997E-2</c:v>
                </c:pt>
                <c:pt idx="31">
                  <c:v>2.0160000000000001E-2</c:v>
                </c:pt>
                <c:pt idx="32">
                  <c:v>1.5500000000000003E-2</c:v>
                </c:pt>
                <c:pt idx="33">
                  <c:v>1.4279999999999999E-2</c:v>
                </c:pt>
                <c:pt idx="34">
                  <c:v>1.3809999999999999E-2</c:v>
                </c:pt>
                <c:pt idx="35">
                  <c:v>2.0250000000000001E-2</c:v>
                </c:pt>
                <c:pt idx="36">
                  <c:v>1.7500000000000002E-2</c:v>
                </c:pt>
              </c:numCache>
            </c:numRef>
          </c:val>
          <c:smooth val="0"/>
          <c:extLst>
            <c:ext xmlns:c16="http://schemas.microsoft.com/office/drawing/2014/chart" uri="{C3380CC4-5D6E-409C-BE32-E72D297353CC}">
              <c16:uniqueId val="{00000001-31C5-4907-B6F7-36E0C2D58744}"/>
            </c:ext>
          </c:extLst>
        </c:ser>
        <c:ser>
          <c:idx val="6"/>
          <c:order val="2"/>
          <c:tx>
            <c:strRef>
              <c:f>'Vacancy Rates'!$E$2</c:f>
              <c:strCache>
                <c:ptCount val="1"/>
                <c:pt idx="0">
                  <c:v>Sydney Metro</c:v>
                </c:pt>
              </c:strCache>
            </c:strRef>
          </c:tx>
          <c:spPr>
            <a:ln w="28575">
              <a:solidFill>
                <a:schemeClr val="tx1">
                  <a:lumMod val="50000"/>
                  <a:lumOff val="50000"/>
                </a:schemeClr>
              </a:solidFill>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Rates'!$E$3:$E$39</c:f>
              <c:numCache>
                <c:formatCode>0.0%</c:formatCode>
                <c:ptCount val="37"/>
                <c:pt idx="0">
                  <c:v>1.7000000000000001E-2</c:v>
                </c:pt>
                <c:pt idx="1">
                  <c:v>1.6200000000000003E-2</c:v>
                </c:pt>
                <c:pt idx="2">
                  <c:v>1.43E-2</c:v>
                </c:pt>
                <c:pt idx="3">
                  <c:v>1.26E-2</c:v>
                </c:pt>
                <c:pt idx="4">
                  <c:v>1.1599999999999999E-2</c:v>
                </c:pt>
                <c:pt idx="5">
                  <c:v>1.3899999999999999E-2</c:v>
                </c:pt>
                <c:pt idx="6">
                  <c:v>1.6799999999999999E-2</c:v>
                </c:pt>
                <c:pt idx="7">
                  <c:v>1.26E-2</c:v>
                </c:pt>
                <c:pt idx="8">
                  <c:v>1.1200000000000002E-2</c:v>
                </c:pt>
                <c:pt idx="9">
                  <c:v>1.1399999999999999E-2</c:v>
                </c:pt>
                <c:pt idx="10">
                  <c:v>1.23E-2</c:v>
                </c:pt>
                <c:pt idx="11">
                  <c:v>1.4199999999999999E-2</c:v>
                </c:pt>
                <c:pt idx="12">
                  <c:v>1.67E-2</c:v>
                </c:pt>
                <c:pt idx="13">
                  <c:v>1.67E-2</c:v>
                </c:pt>
                <c:pt idx="14">
                  <c:v>1.6299999999999999E-2</c:v>
                </c:pt>
                <c:pt idx="15">
                  <c:v>1.5600000000000001E-2</c:v>
                </c:pt>
                <c:pt idx="16">
                  <c:v>1.49E-2</c:v>
                </c:pt>
                <c:pt idx="17">
                  <c:v>1.7899999999999999E-2</c:v>
                </c:pt>
                <c:pt idx="18">
                  <c:v>2.0899999999999998E-2</c:v>
                </c:pt>
                <c:pt idx="19">
                  <c:v>1.3899999999999999E-2</c:v>
                </c:pt>
                <c:pt idx="20">
                  <c:v>1.52E-2</c:v>
                </c:pt>
                <c:pt idx="21">
                  <c:v>1.2800000000000001E-2</c:v>
                </c:pt>
                <c:pt idx="22">
                  <c:v>1.47E-2</c:v>
                </c:pt>
                <c:pt idx="23">
                  <c:v>1.47E-2</c:v>
                </c:pt>
                <c:pt idx="24">
                  <c:v>1.5600000000000001E-2</c:v>
                </c:pt>
                <c:pt idx="25">
                  <c:v>1.47E-2</c:v>
                </c:pt>
                <c:pt idx="26">
                  <c:v>1.38E-2</c:v>
                </c:pt>
                <c:pt idx="27">
                  <c:v>1.3000000000000001E-2</c:v>
                </c:pt>
                <c:pt idx="28">
                  <c:v>1.29E-2</c:v>
                </c:pt>
                <c:pt idx="29">
                  <c:v>1.4499999999999999E-2</c:v>
                </c:pt>
                <c:pt idx="30">
                  <c:v>1.7899999999999999E-2</c:v>
                </c:pt>
                <c:pt idx="31">
                  <c:v>1.4800000000000001E-2</c:v>
                </c:pt>
                <c:pt idx="32">
                  <c:v>1.2800000000000001E-2</c:v>
                </c:pt>
                <c:pt idx="33">
                  <c:v>1.1399999999999999E-2</c:v>
                </c:pt>
                <c:pt idx="34">
                  <c:v>1.3000000000000001E-2</c:v>
                </c:pt>
                <c:pt idx="35">
                  <c:v>1.4499999999999999E-2</c:v>
                </c:pt>
                <c:pt idx="36">
                  <c:v>1.6E-2</c:v>
                </c:pt>
              </c:numCache>
            </c:numRef>
          </c:val>
          <c:smooth val="0"/>
          <c:extLst>
            <c:ext xmlns:c16="http://schemas.microsoft.com/office/drawing/2014/chart" uri="{C3380CC4-5D6E-409C-BE32-E72D297353CC}">
              <c16:uniqueId val="{00000002-31C5-4907-B6F7-36E0C2D58744}"/>
            </c:ext>
          </c:extLst>
        </c:ser>
        <c:ser>
          <c:idx val="7"/>
          <c:order val="3"/>
          <c:tx>
            <c:strRef>
              <c:f>'Vacancy Rates'!$F$2</c:f>
              <c:strCache>
                <c:ptCount val="1"/>
                <c:pt idx="0">
                  <c:v>REIA 'Healthy' Benchmark</c:v>
                </c:pt>
              </c:strCache>
            </c:strRef>
          </c:tx>
          <c:spPr>
            <a:ln w="28575" cap="sq">
              <a:solidFill>
                <a:srgbClr val="AAACAF"/>
              </a:solidFill>
              <a:prstDash val="dash"/>
              <a:round/>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Rates'!$F$3:$F$39</c:f>
              <c:numCache>
                <c:formatCode>0.0%</c:formatCode>
                <c:ptCount val="37"/>
                <c:pt idx="0">
                  <c:v>0.03</c:v>
                </c:pt>
                <c:pt idx="1">
                  <c:v>0.03</c:v>
                </c:pt>
                <c:pt idx="2">
                  <c:v>0.03</c:v>
                </c:pt>
                <c:pt idx="3">
                  <c:v>0.03</c:v>
                </c:pt>
                <c:pt idx="4">
                  <c:v>0.03</c:v>
                </c:pt>
                <c:pt idx="5">
                  <c:v>0.03</c:v>
                </c:pt>
                <c:pt idx="6">
                  <c:v>0.03</c:v>
                </c:pt>
                <c:pt idx="7">
                  <c:v>0.03</c:v>
                </c:pt>
                <c:pt idx="8">
                  <c:v>0.03</c:v>
                </c:pt>
                <c:pt idx="9">
                  <c:v>0.03</c:v>
                </c:pt>
                <c:pt idx="10">
                  <c:v>0.03</c:v>
                </c:pt>
                <c:pt idx="11">
                  <c:v>0.03</c:v>
                </c:pt>
                <c:pt idx="12">
                  <c:v>0.03</c:v>
                </c:pt>
                <c:pt idx="13">
                  <c:v>0.03</c:v>
                </c:pt>
                <c:pt idx="14">
                  <c:v>0.03</c:v>
                </c:pt>
                <c:pt idx="15">
                  <c:v>0.03</c:v>
                </c:pt>
                <c:pt idx="16">
                  <c:v>0.03</c:v>
                </c:pt>
                <c:pt idx="17">
                  <c:v>0.03</c:v>
                </c:pt>
                <c:pt idx="18">
                  <c:v>0.03</c:v>
                </c:pt>
                <c:pt idx="19">
                  <c:v>0.03</c:v>
                </c:pt>
                <c:pt idx="20">
                  <c:v>0.03</c:v>
                </c:pt>
                <c:pt idx="21">
                  <c:v>0.03</c:v>
                </c:pt>
                <c:pt idx="22">
                  <c:v>0.03</c:v>
                </c:pt>
                <c:pt idx="23">
                  <c:v>0.03</c:v>
                </c:pt>
                <c:pt idx="24">
                  <c:v>0.03</c:v>
                </c:pt>
                <c:pt idx="25">
                  <c:v>0.03</c:v>
                </c:pt>
                <c:pt idx="26">
                  <c:v>0.03</c:v>
                </c:pt>
                <c:pt idx="27">
                  <c:v>0.03</c:v>
                </c:pt>
                <c:pt idx="28">
                  <c:v>0.03</c:v>
                </c:pt>
                <c:pt idx="29">
                  <c:v>0.03</c:v>
                </c:pt>
                <c:pt idx="30">
                  <c:v>0.03</c:v>
                </c:pt>
                <c:pt idx="31">
                  <c:v>0.03</c:v>
                </c:pt>
                <c:pt idx="32">
                  <c:v>0.03</c:v>
                </c:pt>
                <c:pt idx="33">
                  <c:v>0.03</c:v>
                </c:pt>
                <c:pt idx="34">
                  <c:v>0.03</c:v>
                </c:pt>
                <c:pt idx="35">
                  <c:v>0.03</c:v>
                </c:pt>
                <c:pt idx="36">
                  <c:v>0.03</c:v>
                </c:pt>
              </c:numCache>
            </c:numRef>
          </c:val>
          <c:smooth val="0"/>
          <c:extLst>
            <c:ext xmlns:c16="http://schemas.microsoft.com/office/drawing/2014/chart" uri="{C3380CC4-5D6E-409C-BE32-E72D297353CC}">
              <c16:uniqueId val="{00000003-31C5-4907-B6F7-36E0C2D58744}"/>
            </c:ext>
          </c:extLst>
        </c:ser>
        <c:ser>
          <c:idx val="0"/>
          <c:order val="4"/>
          <c:tx>
            <c:strRef>
              <c:f>'Vacancy Rates'!$C$2</c:f>
              <c:strCache>
                <c:ptCount val="1"/>
                <c:pt idx="0">
                  <c:v>Tumut (2720)</c:v>
                </c:pt>
              </c:strCache>
            </c:strRef>
          </c:tx>
          <c:spPr>
            <a:ln w="28575">
              <a:solidFill>
                <a:schemeClr val="bg1">
                  <a:lumMod val="75000"/>
                </a:schemeClr>
              </a:solidFill>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Rates'!$C$3:$C$39</c:f>
              <c:numCache>
                <c:formatCode>0.0%</c:formatCode>
                <c:ptCount val="37"/>
                <c:pt idx="0">
                  <c:v>8.9999999999999993E-3</c:v>
                </c:pt>
                <c:pt idx="1">
                  <c:v>1.18E-2</c:v>
                </c:pt>
                <c:pt idx="2">
                  <c:v>1.0800000000000001E-2</c:v>
                </c:pt>
                <c:pt idx="3">
                  <c:v>2E-3</c:v>
                </c:pt>
                <c:pt idx="4">
                  <c:v>3.0000000000000001E-3</c:v>
                </c:pt>
                <c:pt idx="5">
                  <c:v>4.8999999999999998E-3</c:v>
                </c:pt>
                <c:pt idx="6">
                  <c:v>8.8999999999999999E-3</c:v>
                </c:pt>
                <c:pt idx="7">
                  <c:v>5.8999999999999999E-3</c:v>
                </c:pt>
                <c:pt idx="8">
                  <c:v>1.09E-2</c:v>
                </c:pt>
                <c:pt idx="9">
                  <c:v>8.8999999999999999E-3</c:v>
                </c:pt>
                <c:pt idx="10">
                  <c:v>1.09E-2</c:v>
                </c:pt>
                <c:pt idx="11">
                  <c:v>1.1899999999999999E-2</c:v>
                </c:pt>
                <c:pt idx="12">
                  <c:v>1.1899999999999999E-2</c:v>
                </c:pt>
                <c:pt idx="13">
                  <c:v>8.8999999999999999E-3</c:v>
                </c:pt>
                <c:pt idx="14">
                  <c:v>1.09E-2</c:v>
                </c:pt>
                <c:pt idx="15">
                  <c:v>5.8999999999999999E-3</c:v>
                </c:pt>
                <c:pt idx="16">
                  <c:v>6.8999999999999999E-3</c:v>
                </c:pt>
                <c:pt idx="17">
                  <c:v>5.0000000000000001E-3</c:v>
                </c:pt>
                <c:pt idx="18">
                  <c:v>3.0000000000000001E-3</c:v>
                </c:pt>
                <c:pt idx="19">
                  <c:v>2E-3</c:v>
                </c:pt>
                <c:pt idx="20">
                  <c:v>3.0000000000000001E-3</c:v>
                </c:pt>
                <c:pt idx="21">
                  <c:v>2E-3</c:v>
                </c:pt>
                <c:pt idx="22">
                  <c:v>6.8999999999999999E-3</c:v>
                </c:pt>
                <c:pt idx="23">
                  <c:v>7.9000000000000008E-3</c:v>
                </c:pt>
                <c:pt idx="24">
                  <c:v>6.0000000000000001E-3</c:v>
                </c:pt>
                <c:pt idx="25">
                  <c:v>6.9999999999999993E-3</c:v>
                </c:pt>
                <c:pt idx="26">
                  <c:v>9.8999999999999991E-3</c:v>
                </c:pt>
                <c:pt idx="27">
                  <c:v>1.29E-2</c:v>
                </c:pt>
                <c:pt idx="28">
                  <c:v>1.1899999999999999E-2</c:v>
                </c:pt>
                <c:pt idx="29">
                  <c:v>6.9999999999999993E-3</c:v>
                </c:pt>
                <c:pt idx="30">
                  <c:v>6.9999999999999993E-3</c:v>
                </c:pt>
                <c:pt idx="31">
                  <c:v>6.9999999999999993E-3</c:v>
                </c:pt>
                <c:pt idx="32">
                  <c:v>9.0000000000000011E-3</c:v>
                </c:pt>
                <c:pt idx="33">
                  <c:v>6.9999999999999993E-3</c:v>
                </c:pt>
                <c:pt idx="34">
                  <c:v>5.0000000000000001E-3</c:v>
                </c:pt>
                <c:pt idx="35">
                  <c:v>4.0000000000000001E-3</c:v>
                </c:pt>
                <c:pt idx="36">
                  <c:v>8.0000000000000002E-3</c:v>
                </c:pt>
              </c:numCache>
            </c:numRef>
          </c:val>
          <c:smooth val="0"/>
          <c:extLst>
            <c:ext xmlns:c16="http://schemas.microsoft.com/office/drawing/2014/chart" uri="{C3380CC4-5D6E-409C-BE32-E72D297353CC}">
              <c16:uniqueId val="{00000004-31C5-4907-B6F7-36E0C2D58744}"/>
            </c:ext>
          </c:extLst>
        </c:ser>
        <c:ser>
          <c:idx val="1"/>
          <c:order val="5"/>
          <c:tx>
            <c:strRef>
              <c:f>'Vacancy Rates'!$D$2</c:f>
              <c:strCache>
                <c:ptCount val="1"/>
                <c:pt idx="0">
                  <c:v>Snowy Valleys LGA</c:v>
                </c:pt>
              </c:strCache>
            </c:strRef>
          </c:tx>
          <c:spPr>
            <a:ln w="28575">
              <a:solidFill>
                <a:srgbClr val="FF0000"/>
              </a:solidFill>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Rates'!$D$3:$D$39</c:f>
              <c:numCache>
                <c:formatCode>0.00%</c:formatCode>
                <c:ptCount val="37"/>
                <c:pt idx="0" formatCode="0.0%">
                  <c:v>1.7000000000000001E-2</c:v>
                </c:pt>
                <c:pt idx="1">
                  <c:v>1.6109999999999999E-2</c:v>
                </c:pt>
                <c:pt idx="2">
                  <c:v>2.2589999999999996E-2</c:v>
                </c:pt>
                <c:pt idx="3">
                  <c:v>1.7279999999999997E-2</c:v>
                </c:pt>
                <c:pt idx="4">
                  <c:v>2.5549999999999996E-2</c:v>
                </c:pt>
                <c:pt idx="5">
                  <c:v>2.4709999999999996E-2</c:v>
                </c:pt>
                <c:pt idx="6">
                  <c:v>3.2039999999999999E-2</c:v>
                </c:pt>
                <c:pt idx="7">
                  <c:v>3.6650000000000002E-2</c:v>
                </c:pt>
                <c:pt idx="8">
                  <c:v>3.2780000000000004E-2</c:v>
                </c:pt>
                <c:pt idx="9">
                  <c:v>3.0160000000000006E-2</c:v>
                </c:pt>
                <c:pt idx="10">
                  <c:v>3.1939999999999996E-2</c:v>
                </c:pt>
                <c:pt idx="11">
                  <c:v>2.5849999999999998E-2</c:v>
                </c:pt>
                <c:pt idx="12">
                  <c:v>2.5270000000000001E-2</c:v>
                </c:pt>
                <c:pt idx="13">
                  <c:v>2.46E-2</c:v>
                </c:pt>
                <c:pt idx="14">
                  <c:v>2.3370000000000002E-2</c:v>
                </c:pt>
                <c:pt idx="15">
                  <c:v>3.0330000000000003E-2</c:v>
                </c:pt>
                <c:pt idx="16">
                  <c:v>2.3099999999999999E-2</c:v>
                </c:pt>
                <c:pt idx="17">
                  <c:v>2.0019999999999996E-2</c:v>
                </c:pt>
                <c:pt idx="18">
                  <c:v>2.0039999999999999E-2</c:v>
                </c:pt>
                <c:pt idx="19">
                  <c:v>8.8400000000000006E-3</c:v>
                </c:pt>
                <c:pt idx="20">
                  <c:v>2.2599999999999999E-2</c:v>
                </c:pt>
                <c:pt idx="21">
                  <c:v>2.7000000000000003E-2</c:v>
                </c:pt>
                <c:pt idx="22">
                  <c:v>2.7070000000000004E-2</c:v>
                </c:pt>
                <c:pt idx="23">
                  <c:v>2.3859999999999996E-2</c:v>
                </c:pt>
                <c:pt idx="24">
                  <c:v>2.1109999999999997E-2</c:v>
                </c:pt>
                <c:pt idx="25">
                  <c:v>2.4539999999999996E-2</c:v>
                </c:pt>
                <c:pt idx="26">
                  <c:v>2.4579999999999998E-2</c:v>
                </c:pt>
                <c:pt idx="27">
                  <c:v>1.7429999999999998E-2</c:v>
                </c:pt>
                <c:pt idx="28">
                  <c:v>2.0150000000000001E-2</c:v>
                </c:pt>
                <c:pt idx="29">
                  <c:v>2.3269999999999999E-2</c:v>
                </c:pt>
                <c:pt idx="30">
                  <c:v>2.5189999999999997E-2</c:v>
                </c:pt>
                <c:pt idx="31">
                  <c:v>2.0160000000000001E-2</c:v>
                </c:pt>
                <c:pt idx="32">
                  <c:v>1.5500000000000003E-2</c:v>
                </c:pt>
                <c:pt idx="33">
                  <c:v>1.4279999999999999E-2</c:v>
                </c:pt>
                <c:pt idx="34">
                  <c:v>1.3809999999999999E-2</c:v>
                </c:pt>
                <c:pt idx="35">
                  <c:v>2.0250000000000001E-2</c:v>
                </c:pt>
                <c:pt idx="36">
                  <c:v>1.7500000000000002E-2</c:v>
                </c:pt>
              </c:numCache>
            </c:numRef>
          </c:val>
          <c:smooth val="0"/>
          <c:extLst>
            <c:ext xmlns:c16="http://schemas.microsoft.com/office/drawing/2014/chart" uri="{C3380CC4-5D6E-409C-BE32-E72D297353CC}">
              <c16:uniqueId val="{00000005-31C5-4907-B6F7-36E0C2D58744}"/>
            </c:ext>
          </c:extLst>
        </c:ser>
        <c:ser>
          <c:idx val="2"/>
          <c:order val="6"/>
          <c:tx>
            <c:strRef>
              <c:f>'Vacancy Rates'!$E$2</c:f>
              <c:strCache>
                <c:ptCount val="1"/>
                <c:pt idx="0">
                  <c:v>Sydney Metro</c:v>
                </c:pt>
              </c:strCache>
            </c:strRef>
          </c:tx>
          <c:spPr>
            <a:ln w="28575">
              <a:solidFill>
                <a:schemeClr val="tx1">
                  <a:lumMod val="50000"/>
                  <a:lumOff val="50000"/>
                </a:schemeClr>
              </a:solidFill>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Rates'!$E$3:$E$39</c:f>
              <c:numCache>
                <c:formatCode>0.0%</c:formatCode>
                <c:ptCount val="37"/>
                <c:pt idx="0">
                  <c:v>1.7000000000000001E-2</c:v>
                </c:pt>
                <c:pt idx="1">
                  <c:v>1.6200000000000003E-2</c:v>
                </c:pt>
                <c:pt idx="2">
                  <c:v>1.43E-2</c:v>
                </c:pt>
                <c:pt idx="3">
                  <c:v>1.26E-2</c:v>
                </c:pt>
                <c:pt idx="4">
                  <c:v>1.1599999999999999E-2</c:v>
                </c:pt>
                <c:pt idx="5">
                  <c:v>1.3899999999999999E-2</c:v>
                </c:pt>
                <c:pt idx="6">
                  <c:v>1.6799999999999999E-2</c:v>
                </c:pt>
                <c:pt idx="7">
                  <c:v>1.26E-2</c:v>
                </c:pt>
                <c:pt idx="8">
                  <c:v>1.1200000000000002E-2</c:v>
                </c:pt>
                <c:pt idx="9">
                  <c:v>1.1399999999999999E-2</c:v>
                </c:pt>
                <c:pt idx="10">
                  <c:v>1.23E-2</c:v>
                </c:pt>
                <c:pt idx="11">
                  <c:v>1.4199999999999999E-2</c:v>
                </c:pt>
                <c:pt idx="12">
                  <c:v>1.67E-2</c:v>
                </c:pt>
                <c:pt idx="13">
                  <c:v>1.67E-2</c:v>
                </c:pt>
                <c:pt idx="14">
                  <c:v>1.6299999999999999E-2</c:v>
                </c:pt>
                <c:pt idx="15">
                  <c:v>1.5600000000000001E-2</c:v>
                </c:pt>
                <c:pt idx="16">
                  <c:v>1.49E-2</c:v>
                </c:pt>
                <c:pt idx="17">
                  <c:v>1.7899999999999999E-2</c:v>
                </c:pt>
                <c:pt idx="18">
                  <c:v>2.0899999999999998E-2</c:v>
                </c:pt>
                <c:pt idx="19">
                  <c:v>1.3899999999999999E-2</c:v>
                </c:pt>
                <c:pt idx="20">
                  <c:v>1.52E-2</c:v>
                </c:pt>
                <c:pt idx="21">
                  <c:v>1.2800000000000001E-2</c:v>
                </c:pt>
                <c:pt idx="22">
                  <c:v>1.47E-2</c:v>
                </c:pt>
                <c:pt idx="23">
                  <c:v>1.47E-2</c:v>
                </c:pt>
                <c:pt idx="24">
                  <c:v>1.5600000000000001E-2</c:v>
                </c:pt>
                <c:pt idx="25">
                  <c:v>1.47E-2</c:v>
                </c:pt>
                <c:pt idx="26">
                  <c:v>1.38E-2</c:v>
                </c:pt>
                <c:pt idx="27">
                  <c:v>1.3000000000000001E-2</c:v>
                </c:pt>
                <c:pt idx="28">
                  <c:v>1.29E-2</c:v>
                </c:pt>
                <c:pt idx="29">
                  <c:v>1.4499999999999999E-2</c:v>
                </c:pt>
                <c:pt idx="30">
                  <c:v>1.7899999999999999E-2</c:v>
                </c:pt>
                <c:pt idx="31">
                  <c:v>1.4800000000000001E-2</c:v>
                </c:pt>
                <c:pt idx="32">
                  <c:v>1.2800000000000001E-2</c:v>
                </c:pt>
                <c:pt idx="33">
                  <c:v>1.1399999999999999E-2</c:v>
                </c:pt>
                <c:pt idx="34">
                  <c:v>1.3000000000000001E-2</c:v>
                </c:pt>
                <c:pt idx="35">
                  <c:v>1.4499999999999999E-2</c:v>
                </c:pt>
                <c:pt idx="36">
                  <c:v>1.6E-2</c:v>
                </c:pt>
              </c:numCache>
            </c:numRef>
          </c:val>
          <c:smooth val="0"/>
          <c:extLst>
            <c:ext xmlns:c16="http://schemas.microsoft.com/office/drawing/2014/chart" uri="{C3380CC4-5D6E-409C-BE32-E72D297353CC}">
              <c16:uniqueId val="{00000006-31C5-4907-B6F7-36E0C2D58744}"/>
            </c:ext>
          </c:extLst>
        </c:ser>
        <c:ser>
          <c:idx val="3"/>
          <c:order val="7"/>
          <c:tx>
            <c:strRef>
              <c:f>'Vacancy Rates'!$F$2</c:f>
              <c:strCache>
                <c:ptCount val="1"/>
                <c:pt idx="0">
                  <c:v>REIA 'Healthy' Benchmark</c:v>
                </c:pt>
              </c:strCache>
            </c:strRef>
          </c:tx>
          <c:spPr>
            <a:ln w="28575" cap="sq">
              <a:solidFill>
                <a:srgbClr val="AAACAF"/>
              </a:solidFill>
              <a:prstDash val="dash"/>
              <a:round/>
            </a:ln>
          </c:spPr>
          <c:marker>
            <c:symbol val="none"/>
          </c:marker>
          <c:cat>
            <c:numRef>
              <c:f>'Vacancy Rates'!$B$3:$B$39</c:f>
              <c:numCache>
                <c:formatCode>mmm\-yy</c:formatCode>
                <c:ptCount val="37"/>
                <c:pt idx="0">
                  <c:v>45078</c:v>
                </c:pt>
                <c:pt idx="1">
                  <c:v>45108</c:v>
                </c:pt>
                <c:pt idx="2">
                  <c:v>45139</c:v>
                </c:pt>
                <c:pt idx="3">
                  <c:v>45170</c:v>
                </c:pt>
                <c:pt idx="4">
                  <c:v>45200</c:v>
                </c:pt>
                <c:pt idx="5">
                  <c:v>45231</c:v>
                </c:pt>
                <c:pt idx="6">
                  <c:v>45261</c:v>
                </c:pt>
                <c:pt idx="7">
                  <c:v>45292</c:v>
                </c:pt>
                <c:pt idx="8">
                  <c:v>45323</c:v>
                </c:pt>
                <c:pt idx="9">
                  <c:v>45352</c:v>
                </c:pt>
                <c:pt idx="10">
                  <c:v>45383</c:v>
                </c:pt>
                <c:pt idx="11">
                  <c:v>45413</c:v>
                </c:pt>
                <c:pt idx="12">
                  <c:v>45444</c:v>
                </c:pt>
                <c:pt idx="13">
                  <c:v>45474</c:v>
                </c:pt>
                <c:pt idx="14">
                  <c:v>45505</c:v>
                </c:pt>
                <c:pt idx="15">
                  <c:v>45536</c:v>
                </c:pt>
                <c:pt idx="16">
                  <c:v>45566</c:v>
                </c:pt>
                <c:pt idx="17">
                  <c:v>45597</c:v>
                </c:pt>
                <c:pt idx="18">
                  <c:v>45627</c:v>
                </c:pt>
                <c:pt idx="19">
                  <c:v>45658</c:v>
                </c:pt>
                <c:pt idx="20">
                  <c:v>45689</c:v>
                </c:pt>
                <c:pt idx="21">
                  <c:v>45717</c:v>
                </c:pt>
                <c:pt idx="22">
                  <c:v>45748</c:v>
                </c:pt>
                <c:pt idx="23">
                  <c:v>45778</c:v>
                </c:pt>
                <c:pt idx="24">
                  <c:v>45809</c:v>
                </c:pt>
                <c:pt idx="25">
                  <c:v>45839</c:v>
                </c:pt>
                <c:pt idx="26">
                  <c:v>45870</c:v>
                </c:pt>
                <c:pt idx="27">
                  <c:v>45901</c:v>
                </c:pt>
                <c:pt idx="28">
                  <c:v>45931</c:v>
                </c:pt>
                <c:pt idx="29">
                  <c:v>45962</c:v>
                </c:pt>
                <c:pt idx="30">
                  <c:v>45992</c:v>
                </c:pt>
                <c:pt idx="31">
                  <c:v>46023</c:v>
                </c:pt>
                <c:pt idx="32">
                  <c:v>46054</c:v>
                </c:pt>
                <c:pt idx="33">
                  <c:v>46082</c:v>
                </c:pt>
                <c:pt idx="34">
                  <c:v>46113</c:v>
                </c:pt>
                <c:pt idx="35">
                  <c:v>46143</c:v>
                </c:pt>
                <c:pt idx="36">
                  <c:v>46174</c:v>
                </c:pt>
              </c:numCache>
            </c:numRef>
          </c:cat>
          <c:val>
            <c:numRef>
              <c:f>'Vacancy Rates'!$F$3:$F$39</c:f>
              <c:numCache>
                <c:formatCode>0.0%</c:formatCode>
                <c:ptCount val="37"/>
                <c:pt idx="0">
                  <c:v>0.03</c:v>
                </c:pt>
                <c:pt idx="1">
                  <c:v>0.03</c:v>
                </c:pt>
                <c:pt idx="2">
                  <c:v>0.03</c:v>
                </c:pt>
                <c:pt idx="3">
                  <c:v>0.03</c:v>
                </c:pt>
                <c:pt idx="4">
                  <c:v>0.03</c:v>
                </c:pt>
                <c:pt idx="5">
                  <c:v>0.03</c:v>
                </c:pt>
                <c:pt idx="6">
                  <c:v>0.03</c:v>
                </c:pt>
                <c:pt idx="7">
                  <c:v>0.03</c:v>
                </c:pt>
                <c:pt idx="8">
                  <c:v>0.03</c:v>
                </c:pt>
                <c:pt idx="9">
                  <c:v>0.03</c:v>
                </c:pt>
                <c:pt idx="10">
                  <c:v>0.03</c:v>
                </c:pt>
                <c:pt idx="11">
                  <c:v>0.03</c:v>
                </c:pt>
                <c:pt idx="12">
                  <c:v>0.03</c:v>
                </c:pt>
                <c:pt idx="13">
                  <c:v>0.03</c:v>
                </c:pt>
                <c:pt idx="14">
                  <c:v>0.03</c:v>
                </c:pt>
                <c:pt idx="15">
                  <c:v>0.03</c:v>
                </c:pt>
                <c:pt idx="16">
                  <c:v>0.03</c:v>
                </c:pt>
                <c:pt idx="17">
                  <c:v>0.03</c:v>
                </c:pt>
                <c:pt idx="18">
                  <c:v>0.03</c:v>
                </c:pt>
                <c:pt idx="19">
                  <c:v>0.03</c:v>
                </c:pt>
                <c:pt idx="20">
                  <c:v>0.03</c:v>
                </c:pt>
                <c:pt idx="21">
                  <c:v>0.03</c:v>
                </c:pt>
                <c:pt idx="22">
                  <c:v>0.03</c:v>
                </c:pt>
                <c:pt idx="23">
                  <c:v>0.03</c:v>
                </c:pt>
                <c:pt idx="24">
                  <c:v>0.03</c:v>
                </c:pt>
                <c:pt idx="25">
                  <c:v>0.03</c:v>
                </c:pt>
                <c:pt idx="26">
                  <c:v>0.03</c:v>
                </c:pt>
                <c:pt idx="27">
                  <c:v>0.03</c:v>
                </c:pt>
                <c:pt idx="28">
                  <c:v>0.03</c:v>
                </c:pt>
                <c:pt idx="29">
                  <c:v>0.03</c:v>
                </c:pt>
                <c:pt idx="30">
                  <c:v>0.03</c:v>
                </c:pt>
                <c:pt idx="31">
                  <c:v>0.03</c:v>
                </c:pt>
                <c:pt idx="32">
                  <c:v>0.03</c:v>
                </c:pt>
                <c:pt idx="33">
                  <c:v>0.03</c:v>
                </c:pt>
                <c:pt idx="34">
                  <c:v>0.03</c:v>
                </c:pt>
                <c:pt idx="35">
                  <c:v>0.03</c:v>
                </c:pt>
                <c:pt idx="36">
                  <c:v>0.03</c:v>
                </c:pt>
              </c:numCache>
            </c:numRef>
          </c:val>
          <c:smooth val="0"/>
          <c:extLst>
            <c:ext xmlns:c16="http://schemas.microsoft.com/office/drawing/2014/chart" uri="{C3380CC4-5D6E-409C-BE32-E72D297353CC}">
              <c16:uniqueId val="{00000007-31C5-4907-B6F7-36E0C2D58744}"/>
            </c:ext>
          </c:extLst>
        </c:ser>
        <c:dLbls>
          <c:showLegendKey val="0"/>
          <c:showVal val="0"/>
          <c:showCatName val="0"/>
          <c:showSerName val="0"/>
          <c:showPercent val="0"/>
          <c:showBubbleSize val="0"/>
        </c:dLbls>
        <c:smooth val="0"/>
        <c:axId val="757523168"/>
        <c:axId val="757523560"/>
      </c:lineChart>
      <c:dateAx>
        <c:axId val="757523168"/>
        <c:scaling>
          <c:orientation val="minMax"/>
        </c:scaling>
        <c:delete val="0"/>
        <c:axPos val="b"/>
        <c:numFmt formatCode="mmm\-yy" sourceLinked="1"/>
        <c:majorTickMark val="out"/>
        <c:minorTickMark val="none"/>
        <c:tickLblPos val="nextTo"/>
        <c:spPr>
          <a:ln w="6350">
            <a:solidFill>
              <a:srgbClr val="DADADA"/>
            </a:solidFill>
          </a:ln>
        </c:spPr>
        <c:txPr>
          <a:bodyPr rot="5400000" vert="horz"/>
          <a:lstStyle/>
          <a:p>
            <a:pPr>
              <a:defRPr>
                <a:solidFill>
                  <a:srgbClr val="494949"/>
                </a:solidFill>
                <a:latin typeface="Poppins" panose="00000500000000000000" pitchFamily="2" charset="0"/>
                <a:cs typeface="Poppins" panose="00000500000000000000" pitchFamily="2" charset="0"/>
              </a:defRPr>
            </a:pPr>
            <a:endParaRPr lang="en-US"/>
          </a:p>
        </c:txPr>
        <c:crossAx val="757523560"/>
        <c:crosses val="autoZero"/>
        <c:auto val="1"/>
        <c:lblOffset val="100"/>
        <c:baseTimeUnit val="months"/>
        <c:majorUnit val="3"/>
        <c:majorTimeUnit val="months"/>
      </c:dateAx>
      <c:valAx>
        <c:axId val="757523560"/>
        <c:scaling>
          <c:orientation val="minMax"/>
        </c:scaling>
        <c:delete val="0"/>
        <c:axPos val="l"/>
        <c:majorGridlines>
          <c:spPr>
            <a:ln>
              <a:solidFill>
                <a:srgbClr val="DADADA"/>
              </a:solidFill>
            </a:ln>
          </c:spPr>
        </c:majorGridlines>
        <c:numFmt formatCode="0.0%" sourceLinked="1"/>
        <c:majorTickMark val="out"/>
        <c:minorTickMark val="none"/>
        <c:tickLblPos val="nextTo"/>
        <c:spPr>
          <a:ln>
            <a:noFill/>
          </a:ln>
        </c:spPr>
        <c:txPr>
          <a:bodyPr/>
          <a:lstStyle/>
          <a:p>
            <a:pPr>
              <a:defRPr>
                <a:solidFill>
                  <a:srgbClr val="494949"/>
                </a:solidFill>
                <a:latin typeface="Poppins" panose="00000500000000000000" pitchFamily="2" charset="0"/>
                <a:cs typeface="Poppins" panose="00000500000000000000" pitchFamily="2" charset="0"/>
              </a:defRPr>
            </a:pPr>
            <a:endParaRPr lang="en-US"/>
          </a:p>
        </c:txPr>
        <c:crossAx val="757523168"/>
        <c:crosses val="autoZero"/>
        <c:crossBetween val="between"/>
      </c:valAx>
      <c:spPr>
        <a:noFill/>
      </c:spPr>
    </c:plotArea>
    <c:legend>
      <c:legendPos val="b"/>
      <c:legendEntry>
        <c:idx val="6"/>
        <c:txPr>
          <a:bodyPr/>
          <a:lstStyle/>
          <a:p>
            <a:pPr>
              <a:defRPr>
                <a:solidFill>
                  <a:srgbClr val="494949"/>
                </a:solidFill>
                <a:latin typeface="Poppins" panose="00000500000000000000" pitchFamily="2" charset="0"/>
                <a:cs typeface="Poppins" panose="00000500000000000000" pitchFamily="2" charset="0"/>
              </a:defRPr>
            </a:pPr>
            <a:endParaRPr lang="en-US"/>
          </a:p>
        </c:txPr>
      </c:legendEntry>
      <c:layout>
        <c:manualLayout>
          <c:xMode val="edge"/>
          <c:yMode val="edge"/>
          <c:x val="6.6415151343492138E-3"/>
          <c:y val="0.93211715508038562"/>
          <c:w val="0.98618246859351866"/>
          <c:h val="6.3927983294107538E-2"/>
        </c:manualLayout>
      </c:layout>
      <c:overlay val="0"/>
      <c:txPr>
        <a:bodyPr/>
        <a:lstStyle/>
        <a:p>
          <a:pPr>
            <a:defRPr>
              <a:solidFill>
                <a:srgbClr val="494949"/>
              </a:solidFill>
              <a:latin typeface="Poppins" panose="00000500000000000000" pitchFamily="2" charset="0"/>
              <a:cs typeface="Poppins" panose="00000500000000000000" pitchFamily="2" charset="0"/>
            </a:defRPr>
          </a:pPr>
          <a:endParaRPr lang="en-US"/>
        </a:p>
      </c:txPr>
    </c:legend>
    <c:plotVisOnly val="1"/>
    <c:dispBlanksAs val="gap"/>
    <c:showDLblsOverMax val="0"/>
  </c:chart>
  <c:spPr>
    <a:noFill/>
    <a:ln>
      <a:noFill/>
    </a:ln>
  </c:spPr>
  <c:txPr>
    <a:bodyPr/>
    <a:lstStyle/>
    <a:p>
      <a:pPr>
        <a:defRPr sz="950">
          <a:solidFill>
            <a:srgbClr val="595858"/>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0.46632</cdr:x>
      <cdr:y>0.88609</cdr:y>
    </cdr:from>
    <cdr:to>
      <cdr:x>0.64336</cdr:x>
      <cdr:y>0.97828</cdr:y>
    </cdr:to>
    <cdr:grpSp>
      <cdr:nvGrpSpPr>
        <cdr:cNvPr id="2" name="Group 1">
          <a:extLst xmlns:a="http://schemas.openxmlformats.org/drawingml/2006/main">
            <a:ext uri="{FF2B5EF4-FFF2-40B4-BE49-F238E27FC236}">
              <a16:creationId xmlns:a16="http://schemas.microsoft.com/office/drawing/2014/main" id="{7675185C-4839-4A00-9A01-B6E1C3AA61A5}"/>
            </a:ext>
          </a:extLst>
        </cdr:cNvPr>
        <cdr:cNvGrpSpPr/>
      </cdr:nvGrpSpPr>
      <cdr:grpSpPr>
        <a:xfrm xmlns:a="http://schemas.openxmlformats.org/drawingml/2006/main">
          <a:off x="1582633" y="2366660"/>
          <a:ext cx="600852" cy="246231"/>
          <a:chOff x="13338" y="-1980"/>
          <a:chExt cx="693010" cy="208763"/>
        </a:xfrm>
      </cdr:grpSpPr>
      <cdr:sp macro="" textlink="">
        <cdr:nvSpPr>
          <cdr:cNvPr id="3" name="TextBox 3">
            <a:extLst xmlns:a="http://schemas.openxmlformats.org/drawingml/2006/main">
              <a:ext uri="{FF2B5EF4-FFF2-40B4-BE49-F238E27FC236}">
                <a16:creationId xmlns:a16="http://schemas.microsoft.com/office/drawing/2014/main" id="{0B8F810C-16D7-4A66-B779-ECDFDF0EF7A6}"/>
              </a:ext>
            </a:extLst>
          </cdr:cNvPr>
          <cdr:cNvSpPr txBox="1"/>
        </cdr:nvSpPr>
        <cdr:spPr>
          <a:xfrm xmlns:a="http://schemas.openxmlformats.org/drawingml/2006/main">
            <a:off x="23763" y="-1980"/>
            <a:ext cx="682585" cy="208763"/>
          </a:xfrm>
          <a:prstGeom xmlns:a="http://schemas.openxmlformats.org/drawingml/2006/main" prst="rect">
            <a:avLst/>
          </a:prstGeom>
          <a:noFill xmlns:a="http://schemas.openxmlformats.org/drawingml/2006/mai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txBody>
          <a:bodyPr xmlns:a="http://schemas.openxmlformats.org/drawingml/2006/main" wrap="none" rtlCol="0" anchor="t">
            <a:spAutoFit/>
          </a:bodyPr>
          <a:lstStyle xmlns:a="http://schemas.openxmlformats.org/drawingml/2006/main">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xmlns:a="http://schemas.openxmlformats.org/drawingml/2006/main">
            <a:r>
              <a:rPr lang="en-AU" sz="1000" dirty="0">
                <a:solidFill>
                  <a:schemeClr val="tx1">
                    <a:lumMod val="65000"/>
                    <a:lumOff val="35000"/>
                  </a:schemeClr>
                </a:solidFill>
                <a:latin typeface="Poppins SemiBold" panose="00000700000000000000" pitchFamily="2" charset="0"/>
                <a:cs typeface="Poppins SemiBold" panose="00000700000000000000" pitchFamily="2" charset="0"/>
              </a:rPr>
              <a:t>House</a:t>
            </a:r>
          </a:p>
        </cdr:txBody>
      </cdr:sp>
      <cdr:sp macro="" textlink="">
        <cdr:nvSpPr>
          <cdr:cNvPr id="4" name="Rectangle 3">
            <a:extLst xmlns:a="http://schemas.openxmlformats.org/drawingml/2006/main">
              <a:ext uri="{FF2B5EF4-FFF2-40B4-BE49-F238E27FC236}">
                <a16:creationId xmlns:a16="http://schemas.microsoft.com/office/drawing/2014/main" id="{89B37DE4-D53B-4027-986B-92A495385B5D}"/>
              </a:ext>
            </a:extLst>
          </cdr:cNvPr>
          <cdr:cNvSpPr/>
        </cdr:nvSpPr>
        <cdr:spPr>
          <a:xfrm xmlns:a="http://schemas.openxmlformats.org/drawingml/2006/main">
            <a:off x="13338" y="77667"/>
            <a:ext cx="45458" cy="45634"/>
          </a:xfrm>
          <a:prstGeom xmlns:a="http://schemas.openxmlformats.org/drawingml/2006/main" prst="rect">
            <a:avLst/>
          </a:prstGeom>
          <a:solidFill xmlns:a="http://schemas.openxmlformats.org/drawingml/2006/main">
            <a:srgbClr val="FF0000"/>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t"/>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l"/>
            <a:endParaRPr lang="en-AU" sz="1100">
              <a:latin typeface="Poppins SemiBold" panose="00000700000000000000" pitchFamily="2" charset="0"/>
              <a:cs typeface="Poppins SemiBold" panose="00000700000000000000" pitchFamily="2" charset="0"/>
            </a:endParaRP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985CA1-E581-4046-A1C0-E83EF34B6B0C}"/>
              </a:ext>
            </a:extLst>
          </p:cNvPr>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en-AU"/>
          </a:p>
        </p:txBody>
      </p:sp>
      <p:sp>
        <p:nvSpPr>
          <p:cNvPr id="3" name="Date Placeholder 2">
            <a:extLst>
              <a:ext uri="{FF2B5EF4-FFF2-40B4-BE49-F238E27FC236}">
                <a16:creationId xmlns:a16="http://schemas.microsoft.com/office/drawing/2014/main" id="{D9429C59-F4C2-487A-9086-51D75AAD967C}"/>
              </a:ext>
            </a:extLst>
          </p:cNvPr>
          <p:cNvSpPr>
            <a:spLocks noGrp="1"/>
          </p:cNvSpPr>
          <p:nvPr>
            <p:ph type="dt" sz="quarter" idx="1"/>
          </p:nvPr>
        </p:nvSpPr>
        <p:spPr>
          <a:xfrm>
            <a:off x="4021294" y="0"/>
            <a:ext cx="3076363" cy="513508"/>
          </a:xfrm>
          <a:prstGeom prst="rect">
            <a:avLst/>
          </a:prstGeom>
        </p:spPr>
        <p:txBody>
          <a:bodyPr vert="horz" lIns="99048" tIns="49524" rIns="99048" bIns="49524" rtlCol="0"/>
          <a:lstStyle>
            <a:lvl1pPr algn="r">
              <a:defRPr sz="1300"/>
            </a:lvl1pPr>
          </a:lstStyle>
          <a:p>
            <a:fld id="{C266088A-FA3E-49BF-A49B-4C05D9465E80}" type="datetimeFigureOut">
              <a:rPr lang="en-AU" smtClean="0"/>
              <a:t>21/08/2026</a:t>
            </a:fld>
            <a:endParaRPr lang="en-AU"/>
          </a:p>
        </p:txBody>
      </p:sp>
      <p:sp>
        <p:nvSpPr>
          <p:cNvPr id="4" name="Footer Placeholder 3">
            <a:extLst>
              <a:ext uri="{FF2B5EF4-FFF2-40B4-BE49-F238E27FC236}">
                <a16:creationId xmlns:a16="http://schemas.microsoft.com/office/drawing/2014/main" id="{9027C4F9-A35A-4E0D-BA23-35418F2BA0AF}"/>
              </a:ext>
            </a:extLst>
          </p:cNvPr>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en-AU"/>
          </a:p>
        </p:txBody>
      </p:sp>
      <p:sp>
        <p:nvSpPr>
          <p:cNvPr id="5" name="Slide Number Placeholder 4">
            <a:extLst>
              <a:ext uri="{FF2B5EF4-FFF2-40B4-BE49-F238E27FC236}">
                <a16:creationId xmlns:a16="http://schemas.microsoft.com/office/drawing/2014/main" id="{CA59CEB5-5F0A-47DF-8F87-163082622239}"/>
              </a:ext>
            </a:extLst>
          </p:cNvPr>
          <p:cNvSpPr>
            <a:spLocks noGrp="1"/>
          </p:cNvSpPr>
          <p:nvPr>
            <p:ph type="sldNum" sz="quarter" idx="3"/>
          </p:nvPr>
        </p:nvSpPr>
        <p:spPr>
          <a:xfrm>
            <a:off x="4021294" y="9721107"/>
            <a:ext cx="3076363" cy="513507"/>
          </a:xfrm>
          <a:prstGeom prst="rect">
            <a:avLst/>
          </a:prstGeom>
        </p:spPr>
        <p:txBody>
          <a:bodyPr vert="horz" lIns="99048" tIns="49524" rIns="99048" bIns="49524" rtlCol="0" anchor="b"/>
          <a:lstStyle>
            <a:lvl1pPr algn="r">
              <a:defRPr sz="1300"/>
            </a:lvl1pPr>
          </a:lstStyle>
          <a:p>
            <a:fld id="{2493BEA8-5B7E-43A5-820F-F7D863B69450}" type="slidenum">
              <a:rPr lang="en-AU" smtClean="0"/>
              <a:t>‹#›</a:t>
            </a:fld>
            <a:endParaRPr lang="en-AU"/>
          </a:p>
        </p:txBody>
      </p:sp>
    </p:spTree>
    <p:extLst>
      <p:ext uri="{BB962C8B-B14F-4D97-AF65-F5344CB8AC3E}">
        <p14:creationId xmlns:p14="http://schemas.microsoft.com/office/powerpoint/2010/main" val="307168657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4.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2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19.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1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9.jpeg"/><Relationship Id="rId7" Type="http://schemas.openxmlformats.org/officeDocument/2006/relationships/image" Target="../media/image6.svg"/><Relationship Id="rId2" Type="http://schemas.openxmlformats.org/officeDocument/2006/relationships/image" Target="../media/image28.png"/><Relationship Id="rId1" Type="http://schemas.openxmlformats.org/officeDocument/2006/relationships/slideMaster" Target="../slideMasters/slideMaster2.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0.png"/><Relationship Id="rId9" Type="http://schemas.openxmlformats.org/officeDocument/2006/relationships/image" Target="../media/image8.sv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1.jpeg"/><Relationship Id="rId7" Type="http://schemas.openxmlformats.org/officeDocument/2006/relationships/image" Target="../media/image6.svg"/><Relationship Id="rId2" Type="http://schemas.openxmlformats.org/officeDocument/2006/relationships/image" Target="../media/image28.png"/><Relationship Id="rId1" Type="http://schemas.openxmlformats.org/officeDocument/2006/relationships/slideMaster" Target="../slideMasters/slideMaster2.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0.png"/><Relationship Id="rId9" Type="http://schemas.openxmlformats.org/officeDocument/2006/relationships/image" Target="../media/image8.sv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2.jpeg"/><Relationship Id="rId7" Type="http://schemas.openxmlformats.org/officeDocument/2006/relationships/image" Target="../media/image6.svg"/><Relationship Id="rId2" Type="http://schemas.openxmlformats.org/officeDocument/2006/relationships/image" Target="../media/image28.png"/><Relationship Id="rId1" Type="http://schemas.openxmlformats.org/officeDocument/2006/relationships/slideMaster" Target="../slideMasters/slideMaster2.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0.png"/><Relationship Id="rId9" Type="http://schemas.openxmlformats.org/officeDocument/2006/relationships/image" Target="../media/image8.sv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32.jpeg"/><Relationship Id="rId7" Type="http://schemas.openxmlformats.org/officeDocument/2006/relationships/image" Target="../media/image6.svg"/><Relationship Id="rId2" Type="http://schemas.openxmlformats.org/officeDocument/2006/relationships/image" Target="../media/image28.png"/><Relationship Id="rId1" Type="http://schemas.openxmlformats.org/officeDocument/2006/relationships/slideMaster" Target="../slideMasters/slideMaster2.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0.png"/><Relationship Id="rId9" Type="http://schemas.openxmlformats.org/officeDocument/2006/relationships/image" Target="../media/image8.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jpe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jpeg"/><Relationship Id="rId7" Type="http://schemas.openxmlformats.org/officeDocument/2006/relationships/image" Target="../media/image6.svg"/><Relationship Id="rId2" Type="http://schemas.openxmlformats.org/officeDocument/2006/relationships/image" Target="../media/image28.png"/><Relationship Id="rId1" Type="http://schemas.openxmlformats.org/officeDocument/2006/relationships/slideMaster" Target="../slideMasters/slideMaster2.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0.png"/><Relationship Id="rId9" Type="http://schemas.openxmlformats.org/officeDocument/2006/relationships/image" Target="../media/image8.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28.png"/><Relationship Id="rId1" Type="http://schemas.openxmlformats.org/officeDocument/2006/relationships/slideMaster" Target="../slideMasters/slideMaster2.xml"/><Relationship Id="rId4" Type="http://schemas.openxmlformats.org/officeDocument/2006/relationships/image" Target="../media/image33.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Master" Target="../slideMasters/slideMaster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11.jpeg"/><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10.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2.jpe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3.jpe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4.jpe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svg"/><Relationship Id="rId4" Type="http://schemas.openxmlformats.org/officeDocument/2006/relationships/image" Target="../media/image3.png"/><Relationship Id="rId9" Type="http://schemas.openxmlformats.org/officeDocument/2006/relationships/image" Target="../media/image8.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spTree>
    <p:extLst>
      <p:ext uri="{BB962C8B-B14F-4D97-AF65-F5344CB8AC3E}">
        <p14:creationId xmlns:p14="http://schemas.microsoft.com/office/powerpoint/2010/main" val="2322705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1450" y="160020"/>
            <a:ext cx="7208226" cy="10336530"/>
          </a:xfrm>
          <a:prstGeom prst="rect">
            <a:avLst/>
          </a:prstGeom>
        </p:spPr>
      </p:pic>
      <p:sp>
        <p:nvSpPr>
          <p:cNvPr id="12" name="Rectangle 11">
            <a:extLst>
              <a:ext uri="{FF2B5EF4-FFF2-40B4-BE49-F238E27FC236}">
                <a16:creationId xmlns:a16="http://schemas.microsoft.com/office/drawing/2014/main" id="{0E7ACEAC-6316-4380-267A-4C5F429245E0}"/>
              </a:ext>
            </a:extLst>
          </p:cNvPr>
          <p:cNvSpPr/>
          <p:nvPr userDrawn="1"/>
        </p:nvSpPr>
        <p:spPr>
          <a:xfrm>
            <a:off x="175516" y="4823354"/>
            <a:ext cx="7201234" cy="3021489"/>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3" name="Rectangle 2">
            <a:extLst>
              <a:ext uri="{FF2B5EF4-FFF2-40B4-BE49-F238E27FC236}">
                <a16:creationId xmlns:a16="http://schemas.microsoft.com/office/drawing/2014/main" id="{F9FC0115-C472-EA0B-5A97-7C8E69C2A358}"/>
              </a:ext>
            </a:extLst>
          </p:cNvPr>
          <p:cNvSpPr/>
          <p:nvPr userDrawn="1"/>
        </p:nvSpPr>
        <p:spPr>
          <a:xfrm>
            <a:off x="182923" y="7844844"/>
            <a:ext cx="7193827" cy="71445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Rectangle 9">
            <a:extLst>
              <a:ext uri="{FF2B5EF4-FFF2-40B4-BE49-F238E27FC236}">
                <a16:creationId xmlns:a16="http://schemas.microsoft.com/office/drawing/2014/main" id="{D35A364E-A092-C456-D85D-9D08B2AD82EF}"/>
              </a:ext>
            </a:extLst>
          </p:cNvPr>
          <p:cNvSpPr/>
          <p:nvPr userDrawn="1"/>
        </p:nvSpPr>
        <p:spPr>
          <a:xfrm>
            <a:off x="519908" y="8034761"/>
            <a:ext cx="4711791" cy="369332"/>
          </a:xfrm>
          <a:prstGeom prst="rect">
            <a:avLst/>
          </a:prstGeom>
        </p:spPr>
        <p:txBody>
          <a:bodyPr wrap="square">
            <a:spAutoFit/>
          </a:bodyPr>
          <a:lstStyle/>
          <a:p>
            <a:pPr>
              <a:tabLst>
                <a:tab pos="182563" algn="l"/>
              </a:tabLst>
            </a:pPr>
            <a:r>
              <a:rPr lang="en-AU" spc="300" dirty="0">
                <a:solidFill>
                  <a:schemeClr val="bg1"/>
                </a:solidFill>
                <a:latin typeface="Poppins SemiBold" panose="00000700000000000000" pitchFamily="2" charset="0"/>
                <a:cs typeface="Poppins SemiBold" panose="00000700000000000000" pitchFamily="2" charset="0"/>
              </a:rPr>
              <a:t>GET IN TOUCH WITH US TODAY</a:t>
            </a:r>
          </a:p>
        </p:txBody>
      </p:sp>
      <p:pic>
        <p:nvPicPr>
          <p:cNvPr id="24" name="Picture 23" descr="A white arrow on a black background&#10;&#10;Description automatically generated">
            <a:extLst>
              <a:ext uri="{FF2B5EF4-FFF2-40B4-BE49-F238E27FC236}">
                <a16:creationId xmlns:a16="http://schemas.microsoft.com/office/drawing/2014/main" id="{2DC5384A-3FB0-EF95-C56C-D0DB91B52E4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rot="5400000" flipH="1">
            <a:off x="4961719" y="8112136"/>
            <a:ext cx="469904" cy="195096"/>
          </a:xfrm>
          <a:prstGeom prst="rect">
            <a:avLst/>
          </a:prstGeom>
        </p:spPr>
      </p:pic>
      <p:pic>
        <p:nvPicPr>
          <p:cNvPr id="40" name="Picture 39" descr="A black phone in a circle&#10;&#10;Description automatically generated">
            <a:extLst>
              <a:ext uri="{FF2B5EF4-FFF2-40B4-BE49-F238E27FC236}">
                <a16:creationId xmlns:a16="http://schemas.microsoft.com/office/drawing/2014/main" id="{F831B474-1BC5-2E7B-049B-F90EAB4240A5}"/>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84020" y="9515911"/>
            <a:ext cx="246309" cy="246309"/>
          </a:xfrm>
          <a:prstGeom prst="rect">
            <a:avLst/>
          </a:prstGeom>
        </p:spPr>
      </p:pic>
      <p:pic>
        <p:nvPicPr>
          <p:cNvPr id="25" name="Picture 24">
            <a:extLst>
              <a:ext uri="{FF2B5EF4-FFF2-40B4-BE49-F238E27FC236}">
                <a16:creationId xmlns:a16="http://schemas.microsoft.com/office/drawing/2014/main" id="{BF96E056-0076-692E-532C-FBC06A57D867}"/>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p:blipFill>
        <p:spPr>
          <a:xfrm>
            <a:off x="987573" y="9803580"/>
            <a:ext cx="239208" cy="239208"/>
          </a:xfrm>
          <a:prstGeom prst="rect">
            <a:avLst/>
          </a:prstGeom>
        </p:spPr>
      </p:pic>
      <p:pic>
        <p:nvPicPr>
          <p:cNvPr id="32" name="Picture 31" descr="A black and white logo&#10;&#10;Description automatically generated">
            <a:extLst>
              <a:ext uri="{FF2B5EF4-FFF2-40B4-BE49-F238E27FC236}">
                <a16:creationId xmlns:a16="http://schemas.microsoft.com/office/drawing/2014/main" id="{B3C23D86-DB86-F32A-12EE-09EE3DD1B2E0}"/>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3930849" y="9480166"/>
            <a:ext cx="239209" cy="239209"/>
          </a:xfrm>
          <a:prstGeom prst="rect">
            <a:avLst/>
          </a:prstGeom>
        </p:spPr>
      </p:pic>
      <p:pic>
        <p:nvPicPr>
          <p:cNvPr id="41" name="Picture 40">
            <a:extLst>
              <a:ext uri="{FF2B5EF4-FFF2-40B4-BE49-F238E27FC236}">
                <a16:creationId xmlns:a16="http://schemas.microsoft.com/office/drawing/2014/main" id="{C3A3B4F5-E92A-5631-E94B-758451BCE8FB}"/>
              </a:ext>
            </a:extLst>
          </p:cNvPr>
          <p:cNvPicPr>
            <a:picLocks noChangeAspect="1"/>
          </p:cNvPicPr>
          <p:nvPr userDrawn="1"/>
        </p:nvPicPr>
        <p:blipFill>
          <a:blip r:embed="rId7" cstate="screen">
            <a:extLst>
              <a:ext uri="{28A0092B-C50C-407E-A947-70E740481C1C}">
                <a14:useLocalDpi xmlns:a14="http://schemas.microsoft.com/office/drawing/2010/main" val="0"/>
              </a:ext>
            </a:extLst>
          </a:blip>
          <a:srcRect/>
          <a:stretch/>
        </p:blipFill>
        <p:spPr>
          <a:xfrm>
            <a:off x="984013" y="10084148"/>
            <a:ext cx="239208" cy="239208"/>
          </a:xfrm>
          <a:prstGeom prst="rect">
            <a:avLst/>
          </a:prstGeom>
        </p:spPr>
      </p:pic>
      <p:pic>
        <p:nvPicPr>
          <p:cNvPr id="8" name="Picture 7">
            <a:extLst>
              <a:ext uri="{FF2B5EF4-FFF2-40B4-BE49-F238E27FC236}">
                <a16:creationId xmlns:a16="http://schemas.microsoft.com/office/drawing/2014/main" id="{0E8FAD27-43A4-D5C2-5E43-17311EBF4811}"/>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p:blipFill>
        <p:spPr>
          <a:xfrm>
            <a:off x="2363003" y="367192"/>
            <a:ext cx="2833668" cy="663707"/>
          </a:xfrm>
          <a:prstGeom prst="rect">
            <a:avLst/>
          </a:prstGeom>
        </p:spPr>
      </p:pic>
    </p:spTree>
    <p:extLst>
      <p:ext uri="{BB962C8B-B14F-4D97-AF65-F5344CB8AC3E}">
        <p14:creationId xmlns:p14="http://schemas.microsoft.com/office/powerpoint/2010/main" val="1144708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1450" y="160020"/>
            <a:ext cx="7208226" cy="10336530"/>
          </a:xfrm>
          <a:prstGeom prst="rect">
            <a:avLst/>
          </a:prstGeom>
        </p:spPr>
      </p:pic>
      <p:sp>
        <p:nvSpPr>
          <p:cNvPr id="6" name="Rectangle: Diagonal Corners Rounded 5">
            <a:extLst>
              <a:ext uri="{FF2B5EF4-FFF2-40B4-BE49-F238E27FC236}">
                <a16:creationId xmlns:a16="http://schemas.microsoft.com/office/drawing/2014/main" id="{6AA4F6A7-D748-D476-D5A9-70E3DC5745DB}"/>
              </a:ext>
            </a:extLst>
          </p:cNvPr>
          <p:cNvSpPr>
            <a:spLocks/>
          </p:cNvSpPr>
          <p:nvPr userDrawn="1"/>
        </p:nvSpPr>
        <p:spPr>
          <a:xfrm>
            <a:off x="381071" y="340752"/>
            <a:ext cx="6797533" cy="8199699"/>
          </a:xfrm>
          <a:prstGeom prst="round2DiagRect">
            <a:avLst>
              <a:gd name="adj1" fmla="val 0"/>
              <a:gd name="adj2" fmla="val 6967"/>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F9FC0115-C472-EA0B-5A97-7C8E69C2A358}"/>
              </a:ext>
            </a:extLst>
          </p:cNvPr>
          <p:cNvSpPr/>
          <p:nvPr userDrawn="1"/>
        </p:nvSpPr>
        <p:spPr>
          <a:xfrm>
            <a:off x="182923" y="8084518"/>
            <a:ext cx="7193827" cy="601014"/>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a:extLst>
              <a:ext uri="{FF2B5EF4-FFF2-40B4-BE49-F238E27FC236}">
                <a16:creationId xmlns:a16="http://schemas.microsoft.com/office/drawing/2014/main" id="{0E8FAD27-43A4-D5C2-5E43-17311EBF481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680762" y="555208"/>
            <a:ext cx="2198149" cy="514855"/>
          </a:xfrm>
          <a:prstGeom prst="rect">
            <a:avLst/>
          </a:prstGeom>
        </p:spPr>
      </p:pic>
      <p:sp>
        <p:nvSpPr>
          <p:cNvPr id="7" name="Rectangle 6">
            <a:extLst>
              <a:ext uri="{FF2B5EF4-FFF2-40B4-BE49-F238E27FC236}">
                <a16:creationId xmlns:a16="http://schemas.microsoft.com/office/drawing/2014/main" id="{D35A364E-A092-C456-D85D-9D08B2AD82EF}"/>
              </a:ext>
            </a:extLst>
          </p:cNvPr>
          <p:cNvSpPr/>
          <p:nvPr userDrawn="1"/>
        </p:nvSpPr>
        <p:spPr>
          <a:xfrm>
            <a:off x="556774" y="8185098"/>
            <a:ext cx="4711791" cy="369332"/>
          </a:xfrm>
          <a:prstGeom prst="rect">
            <a:avLst/>
          </a:prstGeom>
        </p:spPr>
        <p:txBody>
          <a:bodyPr wrap="square">
            <a:spAutoFit/>
          </a:bodyPr>
          <a:lstStyle/>
          <a:p>
            <a:pPr>
              <a:tabLst>
                <a:tab pos="182563" algn="l"/>
              </a:tabLst>
            </a:pPr>
            <a:r>
              <a:rPr lang="en-AU" spc="300" dirty="0">
                <a:solidFill>
                  <a:schemeClr val="bg1"/>
                </a:solidFill>
                <a:latin typeface="Poppins SemiBold" panose="00000700000000000000" pitchFamily="2" charset="0"/>
                <a:cs typeface="Poppins SemiBold" panose="00000700000000000000" pitchFamily="2" charset="0"/>
              </a:rPr>
              <a:t>GET IN TOUCH WITH US TODAY</a:t>
            </a:r>
          </a:p>
        </p:txBody>
      </p:sp>
      <p:pic>
        <p:nvPicPr>
          <p:cNvPr id="9" name="Picture 8" descr="A white arrow on a black background&#10;&#10;Description automatically generated">
            <a:extLst>
              <a:ext uri="{FF2B5EF4-FFF2-40B4-BE49-F238E27FC236}">
                <a16:creationId xmlns:a16="http://schemas.microsoft.com/office/drawing/2014/main" id="{2DC5384A-3FB0-EF95-C56C-D0DB91B52E44}"/>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rot="5400000" flipH="1">
            <a:off x="5073376" y="8272179"/>
            <a:ext cx="408044" cy="169413"/>
          </a:xfrm>
          <a:prstGeom prst="rect">
            <a:avLst/>
          </a:prstGeom>
        </p:spPr>
      </p:pic>
      <p:pic>
        <p:nvPicPr>
          <p:cNvPr id="11" name="Picture 10" descr="A black phone in a circle&#10;&#10;Description automatically generated">
            <a:extLst>
              <a:ext uri="{FF2B5EF4-FFF2-40B4-BE49-F238E27FC236}">
                <a16:creationId xmlns:a16="http://schemas.microsoft.com/office/drawing/2014/main" id="{F831B474-1BC5-2E7B-049B-F90EAB4240A5}"/>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1056306" y="9471404"/>
            <a:ext cx="246309" cy="246309"/>
          </a:xfrm>
          <a:prstGeom prst="rect">
            <a:avLst/>
          </a:prstGeom>
        </p:spPr>
      </p:pic>
      <p:pic>
        <p:nvPicPr>
          <p:cNvPr id="13" name="Picture 12">
            <a:extLst>
              <a:ext uri="{FF2B5EF4-FFF2-40B4-BE49-F238E27FC236}">
                <a16:creationId xmlns:a16="http://schemas.microsoft.com/office/drawing/2014/main" id="{BF96E056-0076-692E-532C-FBC06A57D867}"/>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1059859" y="9759073"/>
            <a:ext cx="239208" cy="239208"/>
          </a:xfrm>
          <a:prstGeom prst="rect">
            <a:avLst/>
          </a:prstGeom>
        </p:spPr>
      </p:pic>
      <p:pic>
        <p:nvPicPr>
          <p:cNvPr id="14" name="Picture 13" descr="A black and white logo&#10;&#10;Description automatically generated">
            <a:extLst>
              <a:ext uri="{FF2B5EF4-FFF2-40B4-BE49-F238E27FC236}">
                <a16:creationId xmlns:a16="http://schemas.microsoft.com/office/drawing/2014/main" id="{B3C23D86-DB86-F32A-12EE-09EE3DD1B2E0}"/>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4003135" y="9435659"/>
            <a:ext cx="239209" cy="239209"/>
          </a:xfrm>
          <a:prstGeom prst="rect">
            <a:avLst/>
          </a:prstGeom>
        </p:spPr>
      </p:pic>
      <p:pic>
        <p:nvPicPr>
          <p:cNvPr id="15" name="Picture 14">
            <a:extLst>
              <a:ext uri="{FF2B5EF4-FFF2-40B4-BE49-F238E27FC236}">
                <a16:creationId xmlns:a16="http://schemas.microsoft.com/office/drawing/2014/main" id="{C3A3B4F5-E92A-5631-E94B-758451BCE8FB}"/>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p:blipFill>
        <p:spPr>
          <a:xfrm>
            <a:off x="1056299" y="10039641"/>
            <a:ext cx="239208" cy="239208"/>
          </a:xfrm>
          <a:prstGeom prst="rect">
            <a:avLst/>
          </a:prstGeom>
        </p:spPr>
      </p:pic>
    </p:spTree>
    <p:extLst>
      <p:ext uri="{BB962C8B-B14F-4D97-AF65-F5344CB8AC3E}">
        <p14:creationId xmlns:p14="http://schemas.microsoft.com/office/powerpoint/2010/main" val="20682605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1450" y="160020"/>
            <a:ext cx="7208226" cy="10336530"/>
          </a:xfrm>
          <a:prstGeom prst="rect">
            <a:avLst/>
          </a:prstGeom>
        </p:spPr>
      </p:pic>
      <p:sp>
        <p:nvSpPr>
          <p:cNvPr id="3" name="Isosceles Triangle 2">
            <a:extLst>
              <a:ext uri="{FF2B5EF4-FFF2-40B4-BE49-F238E27FC236}">
                <a16:creationId xmlns:a16="http://schemas.microsoft.com/office/drawing/2014/main" id="{8AB6DDF3-2C6E-8F9E-1CCA-4A6ED0D9AB48}"/>
              </a:ext>
            </a:extLst>
          </p:cNvPr>
          <p:cNvSpPr/>
          <p:nvPr userDrawn="1"/>
        </p:nvSpPr>
        <p:spPr>
          <a:xfrm>
            <a:off x="436355" y="5642703"/>
            <a:ext cx="6471261" cy="2202139"/>
          </a:xfrm>
          <a:prstGeom prst="triangle">
            <a:avLst>
              <a:gd name="adj" fmla="val 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80E5497C-72AF-4848-ABB9-41D8C58608F1}"/>
              </a:ext>
            </a:extLst>
          </p:cNvPr>
          <p:cNvSpPr/>
          <p:nvPr userDrawn="1"/>
        </p:nvSpPr>
        <p:spPr>
          <a:xfrm>
            <a:off x="436356" y="4914680"/>
            <a:ext cx="6748598" cy="29301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Diagonal Corners Rounded 7">
            <a:extLst>
              <a:ext uri="{FF2B5EF4-FFF2-40B4-BE49-F238E27FC236}">
                <a16:creationId xmlns:a16="http://schemas.microsoft.com/office/drawing/2014/main" id="{6F011A57-614D-9C45-004C-5052A6E407BF}"/>
              </a:ext>
            </a:extLst>
          </p:cNvPr>
          <p:cNvSpPr>
            <a:spLocks/>
          </p:cNvSpPr>
          <p:nvPr userDrawn="1"/>
        </p:nvSpPr>
        <p:spPr>
          <a:xfrm>
            <a:off x="430005" y="402771"/>
            <a:ext cx="6773999" cy="8075768"/>
          </a:xfrm>
          <a:prstGeom prst="round2DiagRect">
            <a:avLst>
              <a:gd name="adj1" fmla="val 0"/>
              <a:gd name="adj2" fmla="val 8722"/>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533EEA6E-ED10-4E4F-7ECC-564681590D8B}"/>
              </a:ext>
            </a:extLst>
          </p:cNvPr>
          <p:cNvSpPr/>
          <p:nvPr userDrawn="1"/>
        </p:nvSpPr>
        <p:spPr>
          <a:xfrm>
            <a:off x="182923" y="7844844"/>
            <a:ext cx="7193827" cy="71445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02EFEB3F-78EC-2963-2805-AD7C9BFD002A}"/>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63003" y="632234"/>
            <a:ext cx="2833668" cy="663707"/>
          </a:xfrm>
          <a:prstGeom prst="rect">
            <a:avLst/>
          </a:prstGeom>
        </p:spPr>
      </p:pic>
      <p:pic>
        <p:nvPicPr>
          <p:cNvPr id="11" name="Picture 10" descr="A white arrow on a black background&#10;&#10;Description automatically generated">
            <a:extLst>
              <a:ext uri="{FF2B5EF4-FFF2-40B4-BE49-F238E27FC236}">
                <a16:creationId xmlns:a16="http://schemas.microsoft.com/office/drawing/2014/main" id="{F5ADBF8A-FC89-FD81-1C56-C1DFA29F5A9A}"/>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rot="5400000" flipH="1">
            <a:off x="4930772" y="8112135"/>
            <a:ext cx="469904" cy="195096"/>
          </a:xfrm>
          <a:prstGeom prst="rect">
            <a:avLst/>
          </a:prstGeom>
        </p:spPr>
      </p:pic>
    </p:spTree>
    <p:extLst>
      <p:ext uri="{BB962C8B-B14F-4D97-AF65-F5344CB8AC3E}">
        <p14:creationId xmlns:p14="http://schemas.microsoft.com/office/powerpoint/2010/main" val="39627026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1450" y="160020"/>
            <a:ext cx="7208226" cy="10336530"/>
          </a:xfrm>
          <a:prstGeom prst="rect">
            <a:avLst/>
          </a:prstGeom>
        </p:spPr>
      </p:pic>
      <p:sp>
        <p:nvSpPr>
          <p:cNvPr id="3" name="Isosceles Triangle 2">
            <a:extLst>
              <a:ext uri="{FF2B5EF4-FFF2-40B4-BE49-F238E27FC236}">
                <a16:creationId xmlns:a16="http://schemas.microsoft.com/office/drawing/2014/main" id="{8AB6DDF3-2C6E-8F9E-1CCA-4A6ED0D9AB48}"/>
              </a:ext>
            </a:extLst>
          </p:cNvPr>
          <p:cNvSpPr/>
          <p:nvPr userDrawn="1"/>
        </p:nvSpPr>
        <p:spPr>
          <a:xfrm>
            <a:off x="436355" y="5642703"/>
            <a:ext cx="6471261" cy="2202139"/>
          </a:xfrm>
          <a:prstGeom prst="triangle">
            <a:avLst>
              <a:gd name="adj" fmla="val 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80E5497C-72AF-4848-ABB9-41D8C58608F1}"/>
              </a:ext>
            </a:extLst>
          </p:cNvPr>
          <p:cNvSpPr/>
          <p:nvPr userDrawn="1"/>
        </p:nvSpPr>
        <p:spPr>
          <a:xfrm>
            <a:off x="436356" y="4914680"/>
            <a:ext cx="6748598" cy="29301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Diagonal Corners Rounded 7">
            <a:extLst>
              <a:ext uri="{FF2B5EF4-FFF2-40B4-BE49-F238E27FC236}">
                <a16:creationId xmlns:a16="http://schemas.microsoft.com/office/drawing/2014/main" id="{6F011A57-614D-9C45-004C-5052A6E407BF}"/>
              </a:ext>
            </a:extLst>
          </p:cNvPr>
          <p:cNvSpPr>
            <a:spLocks/>
          </p:cNvSpPr>
          <p:nvPr userDrawn="1"/>
        </p:nvSpPr>
        <p:spPr>
          <a:xfrm>
            <a:off x="430005" y="402771"/>
            <a:ext cx="6773999" cy="8075768"/>
          </a:xfrm>
          <a:prstGeom prst="round2DiagRect">
            <a:avLst>
              <a:gd name="adj1" fmla="val 0"/>
              <a:gd name="adj2" fmla="val 8722"/>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533EEA6E-ED10-4E4F-7ECC-564681590D8B}"/>
              </a:ext>
            </a:extLst>
          </p:cNvPr>
          <p:cNvSpPr/>
          <p:nvPr userDrawn="1"/>
        </p:nvSpPr>
        <p:spPr>
          <a:xfrm>
            <a:off x="182923" y="7844844"/>
            <a:ext cx="7193827" cy="71445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02EFEB3F-78EC-2963-2805-AD7C9BFD002A}"/>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63003" y="632234"/>
            <a:ext cx="2833668" cy="663707"/>
          </a:xfrm>
          <a:prstGeom prst="rect">
            <a:avLst/>
          </a:prstGeom>
        </p:spPr>
      </p:pic>
      <p:pic>
        <p:nvPicPr>
          <p:cNvPr id="11" name="Picture 10" descr="A white arrow on a black background&#10;&#10;Description automatically generated">
            <a:extLst>
              <a:ext uri="{FF2B5EF4-FFF2-40B4-BE49-F238E27FC236}">
                <a16:creationId xmlns:a16="http://schemas.microsoft.com/office/drawing/2014/main" id="{F5ADBF8A-FC89-FD81-1C56-C1DFA29F5A9A}"/>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rot="5400000" flipH="1">
            <a:off x="4930772" y="8112135"/>
            <a:ext cx="469904" cy="195096"/>
          </a:xfrm>
          <a:prstGeom prst="rect">
            <a:avLst/>
          </a:prstGeom>
        </p:spPr>
      </p:pic>
      <p:sp>
        <p:nvSpPr>
          <p:cNvPr id="5" name="Rectangle: Rounded Corners 4">
            <a:extLst>
              <a:ext uri="{FF2B5EF4-FFF2-40B4-BE49-F238E27FC236}">
                <a16:creationId xmlns:a16="http://schemas.microsoft.com/office/drawing/2014/main" id="{B94BF347-66D8-A16E-7989-7E1C45C10D0A}"/>
              </a:ext>
            </a:extLst>
          </p:cNvPr>
          <p:cNvSpPr/>
          <p:nvPr userDrawn="1"/>
        </p:nvSpPr>
        <p:spPr>
          <a:xfrm>
            <a:off x="450758" y="4914900"/>
            <a:ext cx="6727845" cy="2946003"/>
          </a:xfrm>
          <a:prstGeom prst="roundRect">
            <a:avLst>
              <a:gd name="adj" fmla="val 0"/>
            </a:avLst>
          </a:prstGeom>
          <a:solidFill>
            <a:schemeClr val="bg1">
              <a:alpha val="8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12" name="Picture 11" descr="A red circle with a white cell phone in it&#10;&#10;Description automatically generated">
            <a:extLst>
              <a:ext uri="{FF2B5EF4-FFF2-40B4-BE49-F238E27FC236}">
                <a16:creationId xmlns:a16="http://schemas.microsoft.com/office/drawing/2014/main" id="{4BAFC23A-B7C8-5FDF-B3D6-77C94D8117FE}"/>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3298504" y="5570087"/>
            <a:ext cx="258263" cy="258263"/>
          </a:xfrm>
          <a:prstGeom prst="rect">
            <a:avLst/>
          </a:prstGeom>
        </p:spPr>
      </p:pic>
      <p:pic>
        <p:nvPicPr>
          <p:cNvPr id="13" name="Picture 12" descr="A red circle with a black and white envelope&#10;&#10;Description automatically generated">
            <a:extLst>
              <a:ext uri="{FF2B5EF4-FFF2-40B4-BE49-F238E27FC236}">
                <a16:creationId xmlns:a16="http://schemas.microsoft.com/office/drawing/2014/main" id="{498B6154-9DAC-E3CD-60CD-3D873D27912B}"/>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3298504" y="5864437"/>
            <a:ext cx="260963" cy="260963"/>
          </a:xfrm>
          <a:prstGeom prst="rect">
            <a:avLst/>
          </a:prstGeom>
        </p:spPr>
      </p:pic>
      <p:pic>
        <p:nvPicPr>
          <p:cNvPr id="42" name="Picture 41" descr="A red circle with a white cell phone in it&#10;&#10;Description automatically generated">
            <a:extLst>
              <a:ext uri="{FF2B5EF4-FFF2-40B4-BE49-F238E27FC236}">
                <a16:creationId xmlns:a16="http://schemas.microsoft.com/office/drawing/2014/main" id="{D696E82F-E56B-464A-1323-0C477872DB13}"/>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3295804" y="6853203"/>
            <a:ext cx="258263" cy="258263"/>
          </a:xfrm>
          <a:prstGeom prst="rect">
            <a:avLst/>
          </a:prstGeom>
        </p:spPr>
      </p:pic>
      <p:pic>
        <p:nvPicPr>
          <p:cNvPr id="43" name="Picture 42" descr="A red circle with a black and white envelope&#10;&#10;Description automatically generated">
            <a:extLst>
              <a:ext uri="{FF2B5EF4-FFF2-40B4-BE49-F238E27FC236}">
                <a16:creationId xmlns:a16="http://schemas.microsoft.com/office/drawing/2014/main" id="{DA81FF43-4529-0F84-C9CC-22307D77245E}"/>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3295804" y="7147553"/>
            <a:ext cx="260963" cy="260963"/>
          </a:xfrm>
          <a:prstGeom prst="rect">
            <a:avLst/>
          </a:prstGeom>
        </p:spPr>
      </p:pic>
      <p:sp>
        <p:nvSpPr>
          <p:cNvPr id="6" name="Rectangle 5">
            <a:extLst>
              <a:ext uri="{FF2B5EF4-FFF2-40B4-BE49-F238E27FC236}">
                <a16:creationId xmlns:a16="http://schemas.microsoft.com/office/drawing/2014/main" id="{D35A364E-A092-C456-D85D-9D08B2AD82EF}"/>
              </a:ext>
            </a:extLst>
          </p:cNvPr>
          <p:cNvSpPr/>
          <p:nvPr userDrawn="1"/>
        </p:nvSpPr>
        <p:spPr>
          <a:xfrm>
            <a:off x="450758" y="8036591"/>
            <a:ext cx="4711791" cy="369332"/>
          </a:xfrm>
          <a:prstGeom prst="rect">
            <a:avLst/>
          </a:prstGeom>
        </p:spPr>
        <p:txBody>
          <a:bodyPr wrap="square">
            <a:spAutoFit/>
          </a:bodyPr>
          <a:lstStyle/>
          <a:p>
            <a:pPr>
              <a:tabLst>
                <a:tab pos="182563" algn="l"/>
              </a:tabLst>
            </a:pPr>
            <a:r>
              <a:rPr lang="en-AU" spc="300" dirty="0">
                <a:solidFill>
                  <a:schemeClr val="bg1"/>
                </a:solidFill>
                <a:latin typeface="Poppins SemiBold" panose="00000700000000000000" pitchFamily="2" charset="0"/>
                <a:cs typeface="Poppins SemiBold" panose="00000700000000000000" pitchFamily="2" charset="0"/>
              </a:rPr>
              <a:t>GET IN TOUCH WITH US TODAY</a:t>
            </a:r>
          </a:p>
        </p:txBody>
      </p:sp>
    </p:spTree>
    <p:extLst>
      <p:ext uri="{BB962C8B-B14F-4D97-AF65-F5344CB8AC3E}">
        <p14:creationId xmlns:p14="http://schemas.microsoft.com/office/powerpoint/2010/main" val="16954733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D96D63-6624-29A7-4C18-C5762C6F1877}"/>
              </a:ext>
            </a:extLst>
          </p:cNvPr>
          <p:cNvSpPr/>
          <p:nvPr userDrawn="1"/>
        </p:nvSpPr>
        <p:spPr>
          <a:xfrm>
            <a:off x="191724" y="158734"/>
            <a:ext cx="7199676" cy="10344166"/>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124794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spTree>
    <p:extLst>
      <p:ext uri="{BB962C8B-B14F-4D97-AF65-F5344CB8AC3E}">
        <p14:creationId xmlns:p14="http://schemas.microsoft.com/office/powerpoint/2010/main" val="4099680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descr="Waves crashing waves on a beach&#10;&#10;Description automatically generated">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236"/>
          <a:stretch/>
        </p:blipFill>
        <p:spPr>
          <a:xfrm flipV="1">
            <a:off x="179999" y="161148"/>
            <a:ext cx="7201876"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1" y="160019"/>
            <a:ext cx="7289800" cy="1842093"/>
          </a:xfrm>
          <a:prstGeom prst="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3" y="2364157"/>
            <a:ext cx="4329937" cy="4351201"/>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756962"/>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473067"/>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473067"/>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473067"/>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5044584"/>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330340"/>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832067"/>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6117823"/>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403582"/>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596587"/>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854927"/>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819174"/>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2387901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182925" y="161148"/>
            <a:ext cx="7198950"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60019"/>
            <a:ext cx="7289800" cy="1842093"/>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24853849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31"/>
          <a:stretch/>
        </p:blipFill>
        <p:spPr>
          <a:xfrm>
            <a:off x="182925" y="161148"/>
            <a:ext cx="7198950"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60019"/>
            <a:ext cx="7289799" cy="1842093"/>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366979086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r="-31"/>
          <a:stretch/>
        </p:blipFill>
        <p:spPr>
          <a:xfrm>
            <a:off x="182925" y="161148"/>
            <a:ext cx="7198950"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60019"/>
            <a:ext cx="7289799" cy="1842093"/>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2878524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descr="Waves crashing waves on a beach&#10;&#10;Description automatically generated">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236"/>
          <a:stretch/>
        </p:blipFill>
        <p:spPr>
          <a:xfrm flipV="1">
            <a:off x="179999" y="161148"/>
            <a:ext cx="7201876"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1" y="160019"/>
            <a:ext cx="7289800" cy="1842093"/>
          </a:xfrm>
          <a:prstGeom prst="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4377445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r="-31"/>
          <a:stretch/>
        </p:blipFill>
        <p:spPr>
          <a:xfrm>
            <a:off x="182925" y="161148"/>
            <a:ext cx="7198950"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60019"/>
            <a:ext cx="7289799" cy="1842093"/>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14924214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sp>
        <p:nvSpPr>
          <p:cNvPr id="3" name="Rectangle: Rounded Corners 2">
            <a:extLst>
              <a:ext uri="{FF2B5EF4-FFF2-40B4-BE49-F238E27FC236}">
                <a16:creationId xmlns:a16="http://schemas.microsoft.com/office/drawing/2014/main" id="{F5AF53DE-B21A-9DC9-E11D-174DF228DE8D}"/>
              </a:ext>
            </a:extLst>
          </p:cNvPr>
          <p:cNvSpPr>
            <a:spLocks/>
          </p:cNvSpPr>
          <p:nvPr userDrawn="1"/>
        </p:nvSpPr>
        <p:spPr>
          <a:xfrm>
            <a:off x="327611" y="4368974"/>
            <a:ext cx="6904451" cy="2731770"/>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Rounded Corners 3">
            <a:extLst>
              <a:ext uri="{FF2B5EF4-FFF2-40B4-BE49-F238E27FC236}">
                <a16:creationId xmlns:a16="http://schemas.microsoft.com/office/drawing/2014/main" id="{3F9A3BAE-8DE2-B4AA-BA78-E77CD1D34036}"/>
              </a:ext>
            </a:extLst>
          </p:cNvPr>
          <p:cNvSpPr>
            <a:spLocks/>
          </p:cNvSpPr>
          <p:nvPr userDrawn="1"/>
        </p:nvSpPr>
        <p:spPr>
          <a:xfrm>
            <a:off x="327611" y="7286624"/>
            <a:ext cx="6904451" cy="2836477"/>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Rectangle: Rounded Corners 4">
            <a:extLst>
              <a:ext uri="{FF2B5EF4-FFF2-40B4-BE49-F238E27FC236}">
                <a16:creationId xmlns:a16="http://schemas.microsoft.com/office/drawing/2014/main" id="{5DE0CB3C-4759-B63B-07DB-01861E10721F}"/>
              </a:ext>
            </a:extLst>
          </p:cNvPr>
          <p:cNvSpPr>
            <a:spLocks/>
          </p:cNvSpPr>
          <p:nvPr userDrawn="1"/>
        </p:nvSpPr>
        <p:spPr>
          <a:xfrm>
            <a:off x="339591" y="316811"/>
            <a:ext cx="6904451" cy="3876682"/>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object 311">
            <a:extLst>
              <a:ext uri="{FF2B5EF4-FFF2-40B4-BE49-F238E27FC236}">
                <a16:creationId xmlns:a16="http://schemas.microsoft.com/office/drawing/2014/main" id="{B67DE251-94BC-BE46-C5D7-C9D9A4C9223D}"/>
              </a:ext>
            </a:extLst>
          </p:cNvPr>
          <p:cNvSpPr txBox="1"/>
          <p:nvPr userDrawn="1"/>
        </p:nvSpPr>
        <p:spPr>
          <a:xfrm>
            <a:off x="1254296" y="437478"/>
            <a:ext cx="5051082" cy="289821"/>
          </a:xfrm>
          <a:prstGeom prst="rect">
            <a:avLst/>
          </a:prstGeom>
        </p:spPr>
        <p:txBody>
          <a:bodyPr vert="horz" wrap="square" lIns="0" tIns="12698" rIns="0" bIns="0" rtlCol="0">
            <a:spAutoFit/>
          </a:bodyPr>
          <a:lstStyle/>
          <a:p>
            <a:pPr marL="12699" algn="ctr">
              <a:spcBef>
                <a:spcPts val="100"/>
              </a:spcBef>
              <a:tabLst>
                <a:tab pos="3350560" algn="l"/>
              </a:tabLst>
            </a:pPr>
            <a:r>
              <a:rPr spc="300" baseline="0" dirty="0">
                <a:solidFill>
                  <a:srgbClr val="FF0000"/>
                </a:solidFill>
                <a:latin typeface="Poppins" panose="00000500000000000000" pitchFamily="2" charset="0"/>
                <a:cs typeface="Poppins" panose="00000500000000000000" pitchFamily="2" charset="0"/>
              </a:rPr>
              <a:t>AVERAGE VENDOR DISCOUNT*</a:t>
            </a:r>
          </a:p>
        </p:txBody>
      </p:sp>
      <p:sp>
        <p:nvSpPr>
          <p:cNvPr id="7" name="object 309">
            <a:extLst>
              <a:ext uri="{FF2B5EF4-FFF2-40B4-BE49-F238E27FC236}">
                <a16:creationId xmlns:a16="http://schemas.microsoft.com/office/drawing/2014/main" id="{9F8067B9-9E7F-97BD-5FF5-F24F35B5A377}"/>
              </a:ext>
            </a:extLst>
          </p:cNvPr>
          <p:cNvSpPr txBox="1"/>
          <p:nvPr userDrawn="1"/>
        </p:nvSpPr>
        <p:spPr>
          <a:xfrm>
            <a:off x="2113646" y="4452055"/>
            <a:ext cx="3664373" cy="299676"/>
          </a:xfrm>
          <a:prstGeom prst="rect">
            <a:avLst/>
          </a:prstGeom>
        </p:spPr>
        <p:txBody>
          <a:bodyPr vert="horz" wrap="square" lIns="0" tIns="12698" rIns="0" bIns="0" rtlCol="0">
            <a:spAutoFit/>
          </a:bodyPr>
          <a:lstStyle/>
          <a:p>
            <a:pPr marL="12699" algn="ctr">
              <a:spcBef>
                <a:spcPts val="100"/>
              </a:spcBef>
            </a:pPr>
            <a:r>
              <a:rPr lang="en-AU" spc="300" baseline="0" dirty="0">
                <a:solidFill>
                  <a:srgbClr val="FF0000"/>
                </a:solidFill>
                <a:latin typeface="Poppins" panose="00000500000000000000" pitchFamily="2" charset="0"/>
                <a:cs typeface="Poppins" panose="00000500000000000000" pitchFamily="2" charset="0"/>
              </a:rPr>
              <a:t>MARKET COMPARISON</a:t>
            </a:r>
          </a:p>
        </p:txBody>
      </p:sp>
      <p:grpSp>
        <p:nvGrpSpPr>
          <p:cNvPr id="8" name="Group 7">
            <a:extLst>
              <a:ext uri="{FF2B5EF4-FFF2-40B4-BE49-F238E27FC236}">
                <a16:creationId xmlns:a16="http://schemas.microsoft.com/office/drawing/2014/main" id="{9A5D97AE-D37C-94A8-37CA-2B5279074EB5}"/>
              </a:ext>
            </a:extLst>
          </p:cNvPr>
          <p:cNvGrpSpPr/>
          <p:nvPr userDrawn="1"/>
        </p:nvGrpSpPr>
        <p:grpSpPr>
          <a:xfrm>
            <a:off x="290191" y="246216"/>
            <a:ext cx="449866" cy="449866"/>
            <a:chOff x="290191" y="246216"/>
            <a:chExt cx="449866" cy="449866"/>
          </a:xfrm>
          <a:effectLst>
            <a:outerShdw blurRad="63500" sx="102000" sy="102000" algn="ctr" rotWithShape="0">
              <a:prstClr val="black">
                <a:alpha val="40000"/>
              </a:prstClr>
            </a:outerShdw>
          </a:effectLst>
        </p:grpSpPr>
        <p:sp>
          <p:nvSpPr>
            <p:cNvPr id="9" name="Oval 8">
              <a:extLst>
                <a:ext uri="{FF2B5EF4-FFF2-40B4-BE49-F238E27FC236}">
                  <a16:creationId xmlns:a16="http://schemas.microsoft.com/office/drawing/2014/main" id="{368A1381-7F0D-D618-4E7E-69C74C425F83}"/>
                </a:ext>
              </a:extLst>
            </p:cNvPr>
            <p:cNvSpPr/>
            <p:nvPr/>
          </p:nvSpPr>
          <p:spPr>
            <a:xfrm>
              <a:off x="290191" y="246216"/>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bject 245">
              <a:extLst>
                <a:ext uri="{FF2B5EF4-FFF2-40B4-BE49-F238E27FC236}">
                  <a16:creationId xmlns:a16="http://schemas.microsoft.com/office/drawing/2014/main" id="{D5C20DA3-90B5-E71E-0058-0088992030BE}"/>
                </a:ext>
              </a:extLst>
            </p:cNvPr>
            <p:cNvSpPr txBox="1"/>
            <p:nvPr/>
          </p:nvSpPr>
          <p:spPr>
            <a:xfrm>
              <a:off x="388909" y="252373"/>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grpSp>
        <p:nvGrpSpPr>
          <p:cNvPr id="11" name="Group 10">
            <a:extLst>
              <a:ext uri="{FF2B5EF4-FFF2-40B4-BE49-F238E27FC236}">
                <a16:creationId xmlns:a16="http://schemas.microsoft.com/office/drawing/2014/main" id="{30C1AF4A-C2C1-06B4-E1A7-98F27E974C23}"/>
              </a:ext>
            </a:extLst>
          </p:cNvPr>
          <p:cNvGrpSpPr/>
          <p:nvPr userDrawn="1"/>
        </p:nvGrpSpPr>
        <p:grpSpPr>
          <a:xfrm>
            <a:off x="292640" y="4298779"/>
            <a:ext cx="449866" cy="449866"/>
            <a:chOff x="292640" y="4298779"/>
            <a:chExt cx="449866" cy="449866"/>
          </a:xfrm>
          <a:effectLst>
            <a:outerShdw blurRad="63500" sx="102000" sy="102000" algn="ctr" rotWithShape="0">
              <a:prstClr val="black">
                <a:alpha val="40000"/>
              </a:prstClr>
            </a:outerShdw>
          </a:effectLst>
        </p:grpSpPr>
        <p:sp>
          <p:nvSpPr>
            <p:cNvPr id="12" name="Oval 11">
              <a:extLst>
                <a:ext uri="{FF2B5EF4-FFF2-40B4-BE49-F238E27FC236}">
                  <a16:creationId xmlns:a16="http://schemas.microsoft.com/office/drawing/2014/main" id="{60C83E1E-2A9B-285F-F622-C1A725996E6D}"/>
                </a:ext>
              </a:extLst>
            </p:cNvPr>
            <p:cNvSpPr/>
            <p:nvPr/>
          </p:nvSpPr>
          <p:spPr>
            <a:xfrm>
              <a:off x="292640" y="4298779"/>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descr="Scales of justice with solid fill">
              <a:extLst>
                <a:ext uri="{FF2B5EF4-FFF2-40B4-BE49-F238E27FC236}">
                  <a16:creationId xmlns:a16="http://schemas.microsoft.com/office/drawing/2014/main" id="{87DCE3EC-06D8-E5C1-166B-5C03FA7BAE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6682" y="4325503"/>
              <a:ext cx="379271" cy="379271"/>
            </a:xfrm>
            <a:prstGeom prst="rect">
              <a:avLst/>
            </a:prstGeom>
          </p:spPr>
        </p:pic>
      </p:grpSp>
      <p:grpSp>
        <p:nvGrpSpPr>
          <p:cNvPr id="14" name="Group 13">
            <a:extLst>
              <a:ext uri="{FF2B5EF4-FFF2-40B4-BE49-F238E27FC236}">
                <a16:creationId xmlns:a16="http://schemas.microsoft.com/office/drawing/2014/main" id="{D848ACB4-ED18-88B0-0BBC-79ABA20858AD}"/>
              </a:ext>
            </a:extLst>
          </p:cNvPr>
          <p:cNvGrpSpPr/>
          <p:nvPr userDrawn="1"/>
        </p:nvGrpSpPr>
        <p:grpSpPr>
          <a:xfrm>
            <a:off x="287742" y="7211385"/>
            <a:ext cx="449866" cy="449866"/>
            <a:chOff x="287742" y="7211385"/>
            <a:chExt cx="449866" cy="449866"/>
          </a:xfrm>
          <a:effectLst>
            <a:outerShdw blurRad="63500" sx="102000" sy="102000" algn="ctr" rotWithShape="0">
              <a:prstClr val="black">
                <a:alpha val="40000"/>
              </a:prstClr>
            </a:outerShdw>
          </a:effectLst>
        </p:grpSpPr>
        <p:sp>
          <p:nvSpPr>
            <p:cNvPr id="15" name="Oval 14">
              <a:extLst>
                <a:ext uri="{FF2B5EF4-FFF2-40B4-BE49-F238E27FC236}">
                  <a16:creationId xmlns:a16="http://schemas.microsoft.com/office/drawing/2014/main" id="{97D5AB59-69C0-FD67-44FB-A5FB412EB267}"/>
                </a:ext>
              </a:extLst>
            </p:cNvPr>
            <p:cNvSpPr/>
            <p:nvPr/>
          </p:nvSpPr>
          <p:spPr>
            <a:xfrm>
              <a:off x="287742" y="7211385"/>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bject 245">
              <a:extLst>
                <a:ext uri="{FF2B5EF4-FFF2-40B4-BE49-F238E27FC236}">
                  <a16:creationId xmlns:a16="http://schemas.microsoft.com/office/drawing/2014/main" id="{085E3676-5BCC-9FB9-3EB4-6035BE758511}"/>
                </a:ext>
              </a:extLst>
            </p:cNvPr>
            <p:cNvSpPr txBox="1"/>
            <p:nvPr/>
          </p:nvSpPr>
          <p:spPr>
            <a:xfrm>
              <a:off x="385000" y="7214184"/>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pic>
        <p:nvPicPr>
          <p:cNvPr id="17" name="Picture 16" descr="A red circle with white text&#10;&#10;Description automatically generated">
            <a:extLst>
              <a:ext uri="{FF2B5EF4-FFF2-40B4-BE49-F238E27FC236}">
                <a16:creationId xmlns:a16="http://schemas.microsoft.com/office/drawing/2014/main" id="{32DB22EC-BD26-A9B9-9728-D5D03C412785}"/>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398436" y="9785731"/>
            <a:ext cx="612775" cy="612775"/>
          </a:xfrm>
          <a:prstGeom prst="rect">
            <a:avLst/>
          </a:prstGeom>
        </p:spPr>
      </p:pic>
    </p:spTree>
    <p:extLst>
      <p:ext uri="{BB962C8B-B14F-4D97-AF65-F5344CB8AC3E}">
        <p14:creationId xmlns:p14="http://schemas.microsoft.com/office/powerpoint/2010/main" val="821986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spTree>
    <p:extLst>
      <p:ext uri="{BB962C8B-B14F-4D97-AF65-F5344CB8AC3E}">
        <p14:creationId xmlns:p14="http://schemas.microsoft.com/office/powerpoint/2010/main" val="26219881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1450" y="160020"/>
            <a:ext cx="7208226" cy="10336530"/>
          </a:xfrm>
          <a:prstGeom prst="rect">
            <a:avLst/>
          </a:prstGeom>
        </p:spPr>
      </p:pic>
    </p:spTree>
    <p:extLst>
      <p:ext uri="{BB962C8B-B14F-4D97-AF65-F5344CB8AC3E}">
        <p14:creationId xmlns:p14="http://schemas.microsoft.com/office/powerpoint/2010/main" val="25384607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1450" y="160020"/>
            <a:ext cx="7208226" cy="10336530"/>
          </a:xfrm>
          <a:prstGeom prst="rect">
            <a:avLst/>
          </a:prstGeom>
        </p:spPr>
      </p:pic>
      <p:sp>
        <p:nvSpPr>
          <p:cNvPr id="3" name="Isosceles Triangle 2">
            <a:extLst>
              <a:ext uri="{FF2B5EF4-FFF2-40B4-BE49-F238E27FC236}">
                <a16:creationId xmlns:a16="http://schemas.microsoft.com/office/drawing/2014/main" id="{8AB6DDF3-2C6E-8F9E-1CCA-4A6ED0D9AB48}"/>
              </a:ext>
            </a:extLst>
          </p:cNvPr>
          <p:cNvSpPr/>
          <p:nvPr userDrawn="1"/>
        </p:nvSpPr>
        <p:spPr>
          <a:xfrm>
            <a:off x="436355" y="5642703"/>
            <a:ext cx="6471261" cy="2202139"/>
          </a:xfrm>
          <a:prstGeom prst="triangle">
            <a:avLst>
              <a:gd name="adj" fmla="val 0"/>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80E5497C-72AF-4848-ABB9-41D8C58608F1}"/>
              </a:ext>
            </a:extLst>
          </p:cNvPr>
          <p:cNvSpPr/>
          <p:nvPr userDrawn="1"/>
        </p:nvSpPr>
        <p:spPr>
          <a:xfrm>
            <a:off x="436356" y="4914680"/>
            <a:ext cx="6748598" cy="293016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Rectangle: Rounded Corners 4">
            <a:extLst>
              <a:ext uri="{FF2B5EF4-FFF2-40B4-BE49-F238E27FC236}">
                <a16:creationId xmlns:a16="http://schemas.microsoft.com/office/drawing/2014/main" id="{B94BF347-66D8-A16E-7989-7E1C45C10D0A}"/>
              </a:ext>
            </a:extLst>
          </p:cNvPr>
          <p:cNvSpPr/>
          <p:nvPr userDrawn="1"/>
        </p:nvSpPr>
        <p:spPr>
          <a:xfrm>
            <a:off x="2431397" y="5663779"/>
            <a:ext cx="4210192" cy="1221714"/>
          </a:xfrm>
          <a:prstGeom prst="roundRect">
            <a:avLst>
              <a:gd name="adj" fmla="val 24703"/>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6" name="Picture 5" descr="A red circle with a white cell phone in it&#10;&#10;Description automatically generated">
            <a:extLst>
              <a:ext uri="{FF2B5EF4-FFF2-40B4-BE49-F238E27FC236}">
                <a16:creationId xmlns:a16="http://schemas.microsoft.com/office/drawing/2014/main" id="{F80A2A97-15E3-11EF-16D3-E17FAC566C3A}"/>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784350" y="6098152"/>
            <a:ext cx="290541" cy="290541"/>
          </a:xfrm>
          <a:prstGeom prst="rect">
            <a:avLst/>
          </a:prstGeom>
        </p:spPr>
      </p:pic>
      <p:pic>
        <p:nvPicPr>
          <p:cNvPr id="7" name="Picture 6" descr="A red circle with a black and white envelope&#10;&#10;Description automatically generated">
            <a:extLst>
              <a:ext uri="{FF2B5EF4-FFF2-40B4-BE49-F238E27FC236}">
                <a16:creationId xmlns:a16="http://schemas.microsoft.com/office/drawing/2014/main" id="{DE6C4B33-65DF-D2B4-86BA-72C6341452D1}"/>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784349" y="6427144"/>
            <a:ext cx="293579" cy="293579"/>
          </a:xfrm>
          <a:prstGeom prst="rect">
            <a:avLst/>
          </a:prstGeom>
        </p:spPr>
      </p:pic>
      <p:sp>
        <p:nvSpPr>
          <p:cNvPr id="8" name="Rectangle: Diagonal Corners Rounded 7">
            <a:extLst>
              <a:ext uri="{FF2B5EF4-FFF2-40B4-BE49-F238E27FC236}">
                <a16:creationId xmlns:a16="http://schemas.microsoft.com/office/drawing/2014/main" id="{6F011A57-614D-9C45-004C-5052A6E407BF}"/>
              </a:ext>
            </a:extLst>
          </p:cNvPr>
          <p:cNvSpPr>
            <a:spLocks/>
          </p:cNvSpPr>
          <p:nvPr userDrawn="1"/>
        </p:nvSpPr>
        <p:spPr>
          <a:xfrm>
            <a:off x="430005" y="402771"/>
            <a:ext cx="6773999" cy="8075768"/>
          </a:xfrm>
          <a:prstGeom prst="round2DiagRect">
            <a:avLst>
              <a:gd name="adj1" fmla="val 0"/>
              <a:gd name="adj2" fmla="val 8722"/>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533EEA6E-ED10-4E4F-7ECC-564681590D8B}"/>
              </a:ext>
            </a:extLst>
          </p:cNvPr>
          <p:cNvSpPr/>
          <p:nvPr userDrawn="1"/>
        </p:nvSpPr>
        <p:spPr>
          <a:xfrm>
            <a:off x="182923" y="7844844"/>
            <a:ext cx="7193827" cy="71445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02EFEB3F-78EC-2963-2805-AD7C9BFD002A}"/>
              </a:ext>
            </a:extLst>
          </p:cNvPr>
          <p:cNvPicPr>
            <a:picLocks noChangeAspect="1"/>
          </p:cNvPicPr>
          <p:nvPr userDrawn="1"/>
        </p:nvPicPr>
        <p:blipFill>
          <a:blip r:embed="rId5" cstate="screen">
            <a:extLst>
              <a:ext uri="{28A0092B-C50C-407E-A947-70E740481C1C}">
                <a14:useLocalDpi xmlns:a14="http://schemas.microsoft.com/office/drawing/2010/main" val="0"/>
              </a:ext>
            </a:extLst>
          </a:blip>
          <a:srcRect/>
          <a:stretch/>
        </p:blipFill>
        <p:spPr>
          <a:xfrm>
            <a:off x="2363003" y="632234"/>
            <a:ext cx="2833668" cy="663707"/>
          </a:xfrm>
          <a:prstGeom prst="rect">
            <a:avLst/>
          </a:prstGeom>
        </p:spPr>
      </p:pic>
      <p:pic>
        <p:nvPicPr>
          <p:cNvPr id="11" name="Picture 10" descr="A white arrow on a black background&#10;&#10;Description automatically generated">
            <a:extLst>
              <a:ext uri="{FF2B5EF4-FFF2-40B4-BE49-F238E27FC236}">
                <a16:creationId xmlns:a16="http://schemas.microsoft.com/office/drawing/2014/main" id="{F5ADBF8A-FC89-FD81-1C56-C1DFA29F5A9A}"/>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rot="5400000" flipH="1">
            <a:off x="4930772" y="8112135"/>
            <a:ext cx="469904" cy="195096"/>
          </a:xfrm>
          <a:prstGeom prst="rect">
            <a:avLst/>
          </a:prstGeom>
        </p:spPr>
      </p:pic>
    </p:spTree>
    <p:extLst>
      <p:ext uri="{BB962C8B-B14F-4D97-AF65-F5344CB8AC3E}">
        <p14:creationId xmlns:p14="http://schemas.microsoft.com/office/powerpoint/2010/main" val="24207653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D96D63-6624-29A7-4C18-C5762C6F1877}"/>
              </a:ext>
            </a:extLst>
          </p:cNvPr>
          <p:cNvSpPr/>
          <p:nvPr userDrawn="1"/>
        </p:nvSpPr>
        <p:spPr>
          <a:xfrm>
            <a:off x="191724" y="158734"/>
            <a:ext cx="7199676" cy="10344166"/>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942015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7800" y="160019"/>
            <a:ext cx="72018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187956" y="161148"/>
            <a:ext cx="7188888"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58069"/>
            <a:ext cx="7289800" cy="1842093"/>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r>
              <a:rPr lang="en-AU" spc="200" dirty="0">
                <a:solidFill>
                  <a:srgbClr val="FF0000"/>
                </a:solidFill>
                <a:latin typeface="Poppins" panose="00000500000000000000" pitchFamily="2" charset="0"/>
                <a:cs typeface="Poppins" panose="00000500000000000000" pitchFamily="2" charset="0"/>
              </a:rPr>
              <a:t>**</a:t>
            </a: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61471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33081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33081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33081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90233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18808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68219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LAND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967951"/>
            <a:ext cx="145965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LAND MEDIAN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46386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sp>
        <p:nvSpPr>
          <p:cNvPr id="33" name="object 94">
            <a:extLst>
              <a:ext uri="{FF2B5EF4-FFF2-40B4-BE49-F238E27FC236}">
                <a16:creationId xmlns:a16="http://schemas.microsoft.com/office/drawing/2014/main" id="{D8D814FB-8CAE-C584-2B39-463B15F561AC}"/>
              </a:ext>
            </a:extLst>
          </p:cNvPr>
          <p:cNvSpPr/>
          <p:nvPr/>
        </p:nvSpPr>
        <p:spPr>
          <a:xfrm>
            <a:off x="485274" y="570505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67692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3710477" y="7861222"/>
            <a:ext cx="810180" cy="810180"/>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8"/>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3787246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l="-31"/>
          <a:stretch/>
        </p:blipFill>
        <p:spPr>
          <a:xfrm>
            <a:off x="182925" y="161148"/>
            <a:ext cx="7198950"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60019"/>
            <a:ext cx="7289799" cy="1842093"/>
          </a:xfrm>
          <a:prstGeom prst="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1899395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r="-31"/>
          <a:stretch/>
        </p:blipFill>
        <p:spPr>
          <a:xfrm>
            <a:off x="182925" y="161148"/>
            <a:ext cx="7198950"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60019"/>
            <a:ext cx="7289799" cy="1842093"/>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3546360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pic>
        <p:nvPicPr>
          <p:cNvPr id="3" name="Picture 2">
            <a:extLst>
              <a:ext uri="{FF2B5EF4-FFF2-40B4-BE49-F238E27FC236}">
                <a16:creationId xmlns:a16="http://schemas.microsoft.com/office/drawing/2014/main" id="{672298F2-C3E6-8C7E-2DCE-3BE92D5BDEE4}"/>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r="-31"/>
          <a:stretch/>
        </p:blipFill>
        <p:spPr>
          <a:xfrm>
            <a:off x="182925" y="161148"/>
            <a:ext cx="7198950" cy="1840964"/>
          </a:xfrm>
          <a:prstGeom prst="rect">
            <a:avLst/>
          </a:prstGeom>
        </p:spPr>
      </p:pic>
      <p:sp>
        <p:nvSpPr>
          <p:cNvPr id="4" name="Rectangle 3">
            <a:extLst>
              <a:ext uri="{FF2B5EF4-FFF2-40B4-BE49-F238E27FC236}">
                <a16:creationId xmlns:a16="http://schemas.microsoft.com/office/drawing/2014/main" id="{9D2A96CB-D320-7388-31C7-5345655E71A1}"/>
              </a:ext>
            </a:extLst>
          </p:cNvPr>
          <p:cNvSpPr/>
          <p:nvPr userDrawn="1"/>
        </p:nvSpPr>
        <p:spPr>
          <a:xfrm>
            <a:off x="177800" y="160019"/>
            <a:ext cx="7289799" cy="1842093"/>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pic>
        <p:nvPicPr>
          <p:cNvPr id="5" name="Picture 4">
            <a:extLst>
              <a:ext uri="{FF2B5EF4-FFF2-40B4-BE49-F238E27FC236}">
                <a16:creationId xmlns:a16="http://schemas.microsoft.com/office/drawing/2014/main" id="{93A170DF-EA8E-0C9E-3A2E-5A3644429C71}"/>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2582071" y="489516"/>
            <a:ext cx="2395531" cy="561086"/>
          </a:xfrm>
          <a:prstGeom prst="rect">
            <a:avLst/>
          </a:prstGeom>
        </p:spPr>
      </p:pic>
      <p:sp>
        <p:nvSpPr>
          <p:cNvPr id="6" name="Rectangle: Diagonal Corners Rounded 5">
            <a:extLst>
              <a:ext uri="{FF2B5EF4-FFF2-40B4-BE49-F238E27FC236}">
                <a16:creationId xmlns:a16="http://schemas.microsoft.com/office/drawing/2014/main" id="{568A6DDE-CDA7-2112-A7D4-15544A81F985}"/>
              </a:ext>
            </a:extLst>
          </p:cNvPr>
          <p:cNvSpPr/>
          <p:nvPr userDrawn="1"/>
        </p:nvSpPr>
        <p:spPr>
          <a:xfrm>
            <a:off x="302222" y="306396"/>
            <a:ext cx="6922962" cy="1561809"/>
          </a:xfrm>
          <a:prstGeom prst="round2DiagRect">
            <a:avLst>
              <a:gd name="adj1" fmla="val 0"/>
              <a:gd name="adj2" fmla="val 23943"/>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Rounded Corners 6">
            <a:extLst>
              <a:ext uri="{FF2B5EF4-FFF2-40B4-BE49-F238E27FC236}">
                <a16:creationId xmlns:a16="http://schemas.microsoft.com/office/drawing/2014/main" id="{0CDF66A7-2BE0-6F57-890C-641386FE933D}"/>
              </a:ext>
            </a:extLst>
          </p:cNvPr>
          <p:cNvSpPr>
            <a:spLocks/>
          </p:cNvSpPr>
          <p:nvPr userDrawn="1"/>
        </p:nvSpPr>
        <p:spPr>
          <a:xfrm>
            <a:off x="302222" y="6996850"/>
            <a:ext cx="4331758" cy="3340684"/>
          </a:xfrm>
          <a:prstGeom prst="roundRect">
            <a:avLst>
              <a:gd name="adj" fmla="val 5491"/>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8" name="Rectangle: Rounded Corners 7">
            <a:extLst>
              <a:ext uri="{FF2B5EF4-FFF2-40B4-BE49-F238E27FC236}">
                <a16:creationId xmlns:a16="http://schemas.microsoft.com/office/drawing/2014/main" id="{9176F22E-0A66-71B4-D8FA-CD25336B75EB}"/>
              </a:ext>
            </a:extLst>
          </p:cNvPr>
          <p:cNvSpPr>
            <a:spLocks/>
          </p:cNvSpPr>
          <p:nvPr userDrawn="1"/>
        </p:nvSpPr>
        <p:spPr>
          <a:xfrm>
            <a:off x="4793682" y="2297410"/>
            <a:ext cx="2431502" cy="8040123"/>
          </a:xfrm>
          <a:prstGeom prst="roundRect">
            <a:avLst>
              <a:gd name="adj" fmla="val 8938"/>
            </a:avLst>
          </a:prstGeom>
          <a:solidFill>
            <a:schemeClr val="bg1">
              <a:alpha val="92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Rounded Corners 8">
            <a:extLst>
              <a:ext uri="{FF2B5EF4-FFF2-40B4-BE49-F238E27FC236}">
                <a16:creationId xmlns:a16="http://schemas.microsoft.com/office/drawing/2014/main" id="{E8C882A3-B6C9-5666-6208-7A13549B8F72}"/>
              </a:ext>
            </a:extLst>
          </p:cNvPr>
          <p:cNvSpPr/>
          <p:nvPr userDrawn="1"/>
        </p:nvSpPr>
        <p:spPr>
          <a:xfrm>
            <a:off x="304042" y="2293268"/>
            <a:ext cx="4329937" cy="4388413"/>
          </a:xfrm>
          <a:prstGeom prst="roundRect">
            <a:avLst>
              <a:gd name="adj" fmla="val 5491"/>
            </a:avLst>
          </a:prstGeom>
          <a:solidFill>
            <a:schemeClr val="bg1">
              <a:alpha val="64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object 24">
            <a:extLst>
              <a:ext uri="{FF2B5EF4-FFF2-40B4-BE49-F238E27FC236}">
                <a16:creationId xmlns:a16="http://schemas.microsoft.com/office/drawing/2014/main" id="{A02F7FA8-F216-158A-02EA-F636A04C82BB}"/>
              </a:ext>
            </a:extLst>
          </p:cNvPr>
          <p:cNvSpPr txBox="1"/>
          <p:nvPr userDrawn="1"/>
        </p:nvSpPr>
        <p:spPr>
          <a:xfrm>
            <a:off x="1728518" y="2560774"/>
            <a:ext cx="1822179" cy="289780"/>
          </a:xfrm>
          <a:prstGeom prst="rect">
            <a:avLst/>
          </a:prstGeom>
        </p:spPr>
        <p:txBody>
          <a:bodyPr vert="horz" wrap="square" lIns="0" tIns="12698" rIns="0" bIns="0" rtlCol="0">
            <a:spAutoFit/>
          </a:bodyPr>
          <a:lstStyle/>
          <a:p>
            <a:pPr marL="12699">
              <a:spcBef>
                <a:spcPts val="100"/>
              </a:spcBef>
            </a:pPr>
            <a:r>
              <a:rPr spc="300" baseline="0" dirty="0">
                <a:solidFill>
                  <a:srgbClr val="FF0000"/>
                </a:solidFill>
                <a:latin typeface="Poppins" panose="00000500000000000000" pitchFamily="2" charset="0"/>
                <a:cs typeface="Poppins" panose="00000500000000000000" pitchFamily="2" charset="0"/>
              </a:rPr>
              <a:t>OVERVIEW</a:t>
            </a:r>
          </a:p>
        </p:txBody>
      </p:sp>
      <p:sp>
        <p:nvSpPr>
          <p:cNvPr id="11" name="object 245">
            <a:extLst>
              <a:ext uri="{FF2B5EF4-FFF2-40B4-BE49-F238E27FC236}">
                <a16:creationId xmlns:a16="http://schemas.microsoft.com/office/drawing/2014/main" id="{61017F3C-6D4C-4981-F0AB-355C6D255C99}"/>
              </a:ext>
            </a:extLst>
          </p:cNvPr>
          <p:cNvSpPr txBox="1"/>
          <p:nvPr userDrawn="1"/>
        </p:nvSpPr>
        <p:spPr>
          <a:xfrm>
            <a:off x="798763" y="7276678"/>
            <a:ext cx="3287875" cy="259043"/>
          </a:xfrm>
          <a:prstGeom prst="rect">
            <a:avLst/>
          </a:prstGeom>
        </p:spPr>
        <p:txBody>
          <a:bodyPr vert="horz" wrap="square" lIns="0" tIns="12698" rIns="0" bIns="0" rtlCol="0">
            <a:spAutoFit/>
          </a:bodyPr>
          <a:lstStyle/>
          <a:p>
            <a:pPr marL="19683" algn="ctr">
              <a:spcBef>
                <a:spcPts val="100"/>
              </a:spcBef>
            </a:pPr>
            <a:r>
              <a:rPr sz="1600" spc="300" baseline="0" dirty="0">
                <a:solidFill>
                  <a:srgbClr val="FF0000"/>
                </a:solidFill>
                <a:latin typeface="Poppins" panose="00000500000000000000" pitchFamily="2" charset="0"/>
                <a:cs typeface="Poppins" panose="00000500000000000000" pitchFamily="2" charset="0"/>
              </a:rPr>
              <a:t>MARKET CONDITIONS</a:t>
            </a:r>
          </a:p>
        </p:txBody>
      </p:sp>
      <p:sp>
        <p:nvSpPr>
          <p:cNvPr id="12" name="object 59">
            <a:extLst>
              <a:ext uri="{FF2B5EF4-FFF2-40B4-BE49-F238E27FC236}">
                <a16:creationId xmlns:a16="http://schemas.microsoft.com/office/drawing/2014/main" id="{97266837-5680-52B4-5743-B4A218B9AF86}"/>
              </a:ext>
            </a:extLst>
          </p:cNvPr>
          <p:cNvSpPr txBox="1"/>
          <p:nvPr userDrawn="1"/>
        </p:nvSpPr>
        <p:spPr>
          <a:xfrm>
            <a:off x="4855638" y="2534465"/>
            <a:ext cx="2351011" cy="551427"/>
          </a:xfrm>
          <a:prstGeom prst="rect">
            <a:avLst/>
          </a:prstGeom>
        </p:spPr>
        <p:txBody>
          <a:bodyPr vert="horz" wrap="square" lIns="0" tIns="38094" rIns="0" bIns="0" rtlCol="0">
            <a:spAutoFit/>
          </a:bodyPr>
          <a:lstStyle/>
          <a:p>
            <a:pPr marL="12699" marR="24128" algn="ctr">
              <a:lnSpc>
                <a:spcPts val="2000"/>
              </a:lnSpc>
              <a:spcBef>
                <a:spcPts val="300"/>
              </a:spcBef>
            </a:pPr>
            <a:r>
              <a:rPr spc="200" dirty="0">
                <a:solidFill>
                  <a:srgbClr val="FF0000"/>
                </a:solidFill>
                <a:latin typeface="Poppins" panose="00000500000000000000" pitchFamily="2" charset="0"/>
                <a:cs typeface="Poppins" panose="00000500000000000000" pitchFamily="2" charset="0"/>
              </a:rPr>
              <a:t>FUTURE  DEVELOPMENTS</a:t>
            </a:r>
            <a:endParaRPr lang="en-AU" spc="200" dirty="0">
              <a:solidFill>
                <a:srgbClr val="FF0000"/>
              </a:solidFill>
              <a:latin typeface="Poppins" panose="00000500000000000000" pitchFamily="2" charset="0"/>
              <a:cs typeface="Poppins" panose="00000500000000000000" pitchFamily="2" charset="0"/>
            </a:endParaRPr>
          </a:p>
        </p:txBody>
      </p:sp>
      <p:grpSp>
        <p:nvGrpSpPr>
          <p:cNvPr id="13" name="Group 12">
            <a:extLst>
              <a:ext uri="{FF2B5EF4-FFF2-40B4-BE49-F238E27FC236}">
                <a16:creationId xmlns:a16="http://schemas.microsoft.com/office/drawing/2014/main" id="{716794DF-1E32-46ED-AA19-EF7EC7447110}"/>
              </a:ext>
            </a:extLst>
          </p:cNvPr>
          <p:cNvGrpSpPr/>
          <p:nvPr userDrawn="1"/>
        </p:nvGrpSpPr>
        <p:grpSpPr>
          <a:xfrm>
            <a:off x="2260547" y="2077083"/>
            <a:ext cx="452315" cy="457670"/>
            <a:chOff x="2260547" y="2077083"/>
            <a:chExt cx="452315" cy="457670"/>
          </a:xfrm>
          <a:effectLst>
            <a:outerShdw blurRad="63500" sx="102000" sy="102000" algn="ctr" rotWithShape="0">
              <a:prstClr val="black">
                <a:alpha val="40000"/>
              </a:prstClr>
            </a:outerShdw>
          </a:effectLst>
        </p:grpSpPr>
        <p:sp>
          <p:nvSpPr>
            <p:cNvPr id="14" name="Oval 13">
              <a:extLst>
                <a:ext uri="{FF2B5EF4-FFF2-40B4-BE49-F238E27FC236}">
                  <a16:creationId xmlns:a16="http://schemas.microsoft.com/office/drawing/2014/main" id="{68945C1D-90CD-F048-FEFB-EE4B7EB598F1}"/>
                </a:ext>
              </a:extLst>
            </p:cNvPr>
            <p:cNvSpPr/>
            <p:nvPr/>
          </p:nvSpPr>
          <p:spPr>
            <a:xfrm>
              <a:off x="2262996" y="2077083"/>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5" name="Graphic 14" descr="Marker with solid fill">
              <a:extLst>
                <a:ext uri="{FF2B5EF4-FFF2-40B4-BE49-F238E27FC236}">
                  <a16:creationId xmlns:a16="http://schemas.microsoft.com/office/drawing/2014/main" id="{A4C9918B-9CA1-810B-95C7-CE2D3CD86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260547" y="2084887"/>
              <a:ext cx="449866" cy="449866"/>
            </a:xfrm>
            <a:prstGeom prst="rect">
              <a:avLst/>
            </a:prstGeom>
          </p:spPr>
        </p:pic>
      </p:grpSp>
      <p:grpSp>
        <p:nvGrpSpPr>
          <p:cNvPr id="16" name="Group 15">
            <a:extLst>
              <a:ext uri="{FF2B5EF4-FFF2-40B4-BE49-F238E27FC236}">
                <a16:creationId xmlns:a16="http://schemas.microsoft.com/office/drawing/2014/main" id="{319FB084-DDEA-8D96-B40F-D87FFBB8EAD4}"/>
              </a:ext>
            </a:extLst>
          </p:cNvPr>
          <p:cNvGrpSpPr/>
          <p:nvPr userDrawn="1"/>
        </p:nvGrpSpPr>
        <p:grpSpPr>
          <a:xfrm>
            <a:off x="5816583" y="2076207"/>
            <a:ext cx="449866" cy="449866"/>
            <a:chOff x="5816583" y="2076207"/>
            <a:chExt cx="449866" cy="449866"/>
          </a:xfrm>
          <a:effectLst>
            <a:outerShdw blurRad="63500" sx="102000" sy="102000" algn="ctr" rotWithShape="0">
              <a:prstClr val="black">
                <a:alpha val="40000"/>
              </a:prstClr>
            </a:outerShdw>
          </a:effectLst>
        </p:grpSpPr>
        <p:sp>
          <p:nvSpPr>
            <p:cNvPr id="17" name="Oval 16">
              <a:extLst>
                <a:ext uri="{FF2B5EF4-FFF2-40B4-BE49-F238E27FC236}">
                  <a16:creationId xmlns:a16="http://schemas.microsoft.com/office/drawing/2014/main" id="{55B2AB33-70BB-76F9-090D-398529F104D5}"/>
                </a:ext>
              </a:extLst>
            </p:cNvPr>
            <p:cNvSpPr/>
            <p:nvPr/>
          </p:nvSpPr>
          <p:spPr>
            <a:xfrm>
              <a:off x="5816583" y="207620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Future with solid fill">
              <a:extLst>
                <a:ext uri="{FF2B5EF4-FFF2-40B4-BE49-F238E27FC236}">
                  <a16:creationId xmlns:a16="http://schemas.microsoft.com/office/drawing/2014/main" id="{679EE32F-79A2-09C1-C8D9-6BD6687308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867677" y="2119642"/>
              <a:ext cx="355536" cy="355536"/>
            </a:xfrm>
            <a:prstGeom prst="rect">
              <a:avLst/>
            </a:prstGeom>
          </p:spPr>
        </p:pic>
      </p:grpSp>
      <p:grpSp>
        <p:nvGrpSpPr>
          <p:cNvPr id="19" name="Group 18">
            <a:extLst>
              <a:ext uri="{FF2B5EF4-FFF2-40B4-BE49-F238E27FC236}">
                <a16:creationId xmlns:a16="http://schemas.microsoft.com/office/drawing/2014/main" id="{8C416751-DD29-4A23-22B1-7DCB17507AB7}"/>
              </a:ext>
            </a:extLst>
          </p:cNvPr>
          <p:cNvGrpSpPr/>
          <p:nvPr userDrawn="1"/>
        </p:nvGrpSpPr>
        <p:grpSpPr>
          <a:xfrm>
            <a:off x="2199022" y="6771918"/>
            <a:ext cx="449866" cy="449866"/>
            <a:chOff x="2199022" y="6771918"/>
            <a:chExt cx="449866" cy="449866"/>
          </a:xfrm>
          <a:effectLst>
            <a:outerShdw blurRad="63500" sx="102000" sy="102000" algn="ctr" rotWithShape="0">
              <a:prstClr val="black">
                <a:alpha val="40000"/>
              </a:prstClr>
            </a:outerShdw>
          </a:effectLst>
        </p:grpSpPr>
        <p:sp>
          <p:nvSpPr>
            <p:cNvPr id="20" name="Oval 19">
              <a:extLst>
                <a:ext uri="{FF2B5EF4-FFF2-40B4-BE49-F238E27FC236}">
                  <a16:creationId xmlns:a16="http://schemas.microsoft.com/office/drawing/2014/main" id="{A173ADE6-A682-A0BD-CA64-92D2E21A2881}"/>
                </a:ext>
              </a:extLst>
            </p:cNvPr>
            <p:cNvSpPr/>
            <p:nvPr/>
          </p:nvSpPr>
          <p:spPr>
            <a:xfrm>
              <a:off x="2199022" y="6771918"/>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object 245">
              <a:extLst>
                <a:ext uri="{FF2B5EF4-FFF2-40B4-BE49-F238E27FC236}">
                  <a16:creationId xmlns:a16="http://schemas.microsoft.com/office/drawing/2014/main" id="{272553F0-E196-507A-9135-2F82CB32BAE7}"/>
                </a:ext>
              </a:extLst>
            </p:cNvPr>
            <p:cNvSpPr txBox="1"/>
            <p:nvPr/>
          </p:nvSpPr>
          <p:spPr>
            <a:xfrm>
              <a:off x="2302638" y="6774996"/>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sp>
        <p:nvSpPr>
          <p:cNvPr id="22" name="object 27">
            <a:extLst>
              <a:ext uri="{FF2B5EF4-FFF2-40B4-BE49-F238E27FC236}">
                <a16:creationId xmlns:a16="http://schemas.microsoft.com/office/drawing/2014/main" id="{58DC1599-7D5F-63D2-CB36-18BDC974A5D2}"/>
              </a:ext>
            </a:extLst>
          </p:cNvPr>
          <p:cNvSpPr txBox="1"/>
          <p:nvPr userDrawn="1"/>
        </p:nvSpPr>
        <p:spPr>
          <a:xfrm>
            <a:off x="1254997" y="4515650"/>
            <a:ext cx="1588259" cy="166687"/>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SALES</a:t>
            </a:r>
          </a:p>
        </p:txBody>
      </p:sp>
      <p:sp>
        <p:nvSpPr>
          <p:cNvPr id="23" name="object 25">
            <a:extLst>
              <a:ext uri="{FF2B5EF4-FFF2-40B4-BE49-F238E27FC236}">
                <a16:creationId xmlns:a16="http://schemas.microsoft.com/office/drawing/2014/main" id="{A6F9A461-9B51-E32D-9286-D1A012406329}"/>
              </a:ext>
            </a:extLst>
          </p:cNvPr>
          <p:cNvSpPr txBox="1"/>
          <p:nvPr userDrawn="1"/>
        </p:nvSpPr>
        <p:spPr>
          <a:xfrm>
            <a:off x="2947089" y="4231755"/>
            <a:ext cx="504058"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4" name="object 26">
            <a:extLst>
              <a:ext uri="{FF2B5EF4-FFF2-40B4-BE49-F238E27FC236}">
                <a16:creationId xmlns:a16="http://schemas.microsoft.com/office/drawing/2014/main" id="{7CC12C1B-0C2D-36E8-ADA8-A2144701C985}"/>
              </a:ext>
            </a:extLst>
          </p:cNvPr>
          <p:cNvSpPr txBox="1"/>
          <p:nvPr userDrawn="1"/>
        </p:nvSpPr>
        <p:spPr>
          <a:xfrm>
            <a:off x="3494976" y="4231755"/>
            <a:ext cx="938594"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HALF YEAR</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5" name="object 27">
            <a:extLst>
              <a:ext uri="{FF2B5EF4-FFF2-40B4-BE49-F238E27FC236}">
                <a16:creationId xmlns:a16="http://schemas.microsoft.com/office/drawing/2014/main" id="{2F6FE50C-6EA0-5E7E-1CCF-9F6365949F96}"/>
              </a:ext>
            </a:extLst>
          </p:cNvPr>
          <p:cNvSpPr txBox="1"/>
          <p:nvPr userDrawn="1"/>
        </p:nvSpPr>
        <p:spPr>
          <a:xfrm>
            <a:off x="1183335" y="4231755"/>
            <a:ext cx="1661829" cy="166710"/>
          </a:xfrm>
          <a:prstGeom prst="rect">
            <a:avLst/>
          </a:prstGeom>
        </p:spPr>
        <p:txBody>
          <a:bodyPr vert="horz" wrap="square" lIns="0" tIns="12698" rIns="0" bIns="0" rtlCol="0">
            <a:spAutoFit/>
          </a:bodyPr>
          <a:lstStyle/>
          <a:p>
            <a:pPr marL="12699" algn="ctr">
              <a:spcBef>
                <a:spcPts val="100"/>
              </a:spcBef>
            </a:pPr>
            <a:r>
              <a:rPr sz="1000" b="1" spc="140" dirty="0">
                <a:solidFill>
                  <a:srgbClr val="494949"/>
                </a:solidFill>
                <a:latin typeface="Poppins SemiBold" panose="00000700000000000000" pitchFamily="2" charset="0"/>
                <a:cs typeface="Poppins SemiBold" panose="00000700000000000000" pitchFamily="2" charset="0"/>
              </a:rPr>
              <a:t>CHANGE FROM LAST</a:t>
            </a:r>
            <a:endParaRPr sz="1000" spc="140" dirty="0">
              <a:solidFill>
                <a:srgbClr val="494949"/>
              </a:solidFill>
              <a:latin typeface="Poppins SemiBold" panose="00000700000000000000" pitchFamily="2" charset="0"/>
              <a:cs typeface="Poppins SemiBold" panose="00000700000000000000" pitchFamily="2" charset="0"/>
            </a:endParaRPr>
          </a:p>
        </p:txBody>
      </p:sp>
      <p:sp>
        <p:nvSpPr>
          <p:cNvPr id="26" name="object 30">
            <a:extLst>
              <a:ext uri="{FF2B5EF4-FFF2-40B4-BE49-F238E27FC236}">
                <a16:creationId xmlns:a16="http://schemas.microsoft.com/office/drawing/2014/main" id="{77ED8C8C-E1D2-5CC9-E369-629E57630958}"/>
              </a:ext>
            </a:extLst>
          </p:cNvPr>
          <p:cNvSpPr txBox="1"/>
          <p:nvPr userDrawn="1"/>
        </p:nvSpPr>
        <p:spPr>
          <a:xfrm>
            <a:off x="1250756" y="4803272"/>
            <a:ext cx="163631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MEDIAN PRICE</a:t>
            </a:r>
          </a:p>
        </p:txBody>
      </p:sp>
      <p:sp>
        <p:nvSpPr>
          <p:cNvPr id="27" name="object 33">
            <a:extLst>
              <a:ext uri="{FF2B5EF4-FFF2-40B4-BE49-F238E27FC236}">
                <a16:creationId xmlns:a16="http://schemas.microsoft.com/office/drawing/2014/main" id="{36A31E21-4E71-0D51-7668-1FCE29CCFADA}"/>
              </a:ext>
            </a:extLst>
          </p:cNvPr>
          <p:cNvSpPr txBox="1"/>
          <p:nvPr userDrawn="1"/>
        </p:nvSpPr>
        <p:spPr>
          <a:xfrm>
            <a:off x="1250756" y="5089028"/>
            <a:ext cx="1604026"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HOUSE RENTAL PRICE</a:t>
            </a:r>
          </a:p>
        </p:txBody>
      </p:sp>
      <p:sp>
        <p:nvSpPr>
          <p:cNvPr id="28" name="object 36">
            <a:extLst>
              <a:ext uri="{FF2B5EF4-FFF2-40B4-BE49-F238E27FC236}">
                <a16:creationId xmlns:a16="http://schemas.microsoft.com/office/drawing/2014/main" id="{E382104B-8F07-5007-4FAC-10D8C95D276B}"/>
              </a:ext>
            </a:extLst>
          </p:cNvPr>
          <p:cNvSpPr txBox="1"/>
          <p:nvPr userDrawn="1"/>
        </p:nvSpPr>
        <p:spPr>
          <a:xfrm>
            <a:off x="1250756" y="5590755"/>
            <a:ext cx="140457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SALES</a:t>
            </a:r>
          </a:p>
        </p:txBody>
      </p:sp>
      <p:sp>
        <p:nvSpPr>
          <p:cNvPr id="29" name="object 39">
            <a:extLst>
              <a:ext uri="{FF2B5EF4-FFF2-40B4-BE49-F238E27FC236}">
                <a16:creationId xmlns:a16="http://schemas.microsoft.com/office/drawing/2014/main" id="{32201D98-A9DF-12E2-28D4-B45CBB69F4D6}"/>
              </a:ext>
            </a:extLst>
          </p:cNvPr>
          <p:cNvSpPr txBox="1"/>
          <p:nvPr userDrawn="1"/>
        </p:nvSpPr>
        <p:spPr>
          <a:xfrm>
            <a:off x="1250757" y="5876511"/>
            <a:ext cx="1404570"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MEDIAN PRICE</a:t>
            </a:r>
          </a:p>
        </p:txBody>
      </p:sp>
      <p:sp>
        <p:nvSpPr>
          <p:cNvPr id="30" name="object 42">
            <a:extLst>
              <a:ext uri="{FF2B5EF4-FFF2-40B4-BE49-F238E27FC236}">
                <a16:creationId xmlns:a16="http://schemas.microsoft.com/office/drawing/2014/main" id="{57606325-FD47-024F-C68D-1F0FE94270C4}"/>
              </a:ext>
            </a:extLst>
          </p:cNvPr>
          <p:cNvSpPr txBox="1"/>
          <p:nvPr userDrawn="1"/>
        </p:nvSpPr>
        <p:spPr>
          <a:xfrm>
            <a:off x="1250757" y="6162270"/>
            <a:ext cx="1428031" cy="166710"/>
          </a:xfrm>
          <a:prstGeom prst="rect">
            <a:avLst/>
          </a:prstGeom>
        </p:spPr>
        <p:txBody>
          <a:bodyPr vert="horz" wrap="square" lIns="0" tIns="12698" rIns="0" bIns="0" rtlCol="0">
            <a:spAutoFit/>
          </a:bodyPr>
          <a:lstStyle/>
          <a:p>
            <a:pPr marL="12699">
              <a:spcBef>
                <a:spcPts val="100"/>
              </a:spcBef>
            </a:pPr>
            <a:r>
              <a:rPr lang="en-AU" sz="1000" spc="100" dirty="0">
                <a:solidFill>
                  <a:srgbClr val="494949"/>
                </a:solidFill>
                <a:latin typeface="Poppins" panose="00000500000000000000" pitchFamily="2" charset="0"/>
                <a:cs typeface="Poppins" panose="00000500000000000000" pitchFamily="2" charset="0"/>
              </a:rPr>
              <a:t>UNIT RENTAL PRICE</a:t>
            </a:r>
          </a:p>
        </p:txBody>
      </p:sp>
      <p:sp>
        <p:nvSpPr>
          <p:cNvPr id="31" name="object 160">
            <a:extLst>
              <a:ext uri="{FF2B5EF4-FFF2-40B4-BE49-F238E27FC236}">
                <a16:creationId xmlns:a16="http://schemas.microsoft.com/office/drawing/2014/main" id="{8A3260F3-8AD8-8B23-602C-D5DD2DE47D7E}"/>
              </a:ext>
            </a:extLst>
          </p:cNvPr>
          <p:cNvSpPr/>
          <p:nvPr userDrawn="1"/>
        </p:nvSpPr>
        <p:spPr>
          <a:xfrm flipV="1">
            <a:off x="532815" y="5364803"/>
            <a:ext cx="3717352" cy="45719"/>
          </a:xfrm>
          <a:custGeom>
            <a:avLst/>
            <a:gdLst/>
            <a:ahLst/>
            <a:cxnLst/>
            <a:rect l="l" t="t" r="r" b="b"/>
            <a:pathLst>
              <a:path w="4248150">
                <a:moveTo>
                  <a:pt x="0" y="0"/>
                </a:moveTo>
                <a:lnTo>
                  <a:pt x="4247997" y="0"/>
                </a:lnTo>
              </a:path>
            </a:pathLst>
          </a:custGeom>
          <a:ln w="6350">
            <a:solidFill>
              <a:srgbClr val="939598"/>
            </a:solidFill>
          </a:ln>
        </p:spPr>
        <p:txBody>
          <a:bodyPr wrap="square" lIns="0" tIns="0" rIns="0" bIns="0" rtlCol="0"/>
          <a:lstStyle/>
          <a:p>
            <a:endParaRPr/>
          </a:p>
        </p:txBody>
      </p:sp>
      <p:grpSp>
        <p:nvGrpSpPr>
          <p:cNvPr id="32" name="Group 31">
            <a:extLst>
              <a:ext uri="{FF2B5EF4-FFF2-40B4-BE49-F238E27FC236}">
                <a16:creationId xmlns:a16="http://schemas.microsoft.com/office/drawing/2014/main" id="{629C44BA-9A16-ADD5-B34A-6659F93EC7A4}"/>
              </a:ext>
            </a:extLst>
          </p:cNvPr>
          <p:cNvGrpSpPr/>
          <p:nvPr userDrawn="1"/>
        </p:nvGrpSpPr>
        <p:grpSpPr>
          <a:xfrm>
            <a:off x="485274" y="5613615"/>
            <a:ext cx="657707" cy="657707"/>
            <a:chOff x="485274" y="5613615"/>
            <a:chExt cx="657707" cy="657707"/>
          </a:xfrm>
        </p:grpSpPr>
        <p:sp>
          <p:nvSpPr>
            <p:cNvPr id="33" name="object 94">
              <a:extLst>
                <a:ext uri="{FF2B5EF4-FFF2-40B4-BE49-F238E27FC236}">
                  <a16:creationId xmlns:a16="http://schemas.microsoft.com/office/drawing/2014/main" id="{D8D814FB-8CAE-C584-2B39-463B15F561AC}"/>
                </a:ext>
              </a:extLst>
            </p:cNvPr>
            <p:cNvSpPr/>
            <p:nvPr/>
          </p:nvSpPr>
          <p:spPr>
            <a:xfrm>
              <a:off x="485274" y="5613615"/>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4" name="Graphic 33" descr="Building with solid fill">
              <a:extLst>
                <a:ext uri="{FF2B5EF4-FFF2-40B4-BE49-F238E27FC236}">
                  <a16:creationId xmlns:a16="http://schemas.microsoft.com/office/drawing/2014/main" id="{0E93DCDC-9940-482C-5D74-03BC86A8F1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9585" y="5681182"/>
              <a:ext cx="489083" cy="489083"/>
            </a:xfrm>
            <a:prstGeom prst="rect">
              <a:avLst/>
            </a:prstGeom>
          </p:spPr>
        </p:pic>
      </p:grpSp>
      <p:grpSp>
        <p:nvGrpSpPr>
          <p:cNvPr id="35" name="Group 34">
            <a:extLst>
              <a:ext uri="{FF2B5EF4-FFF2-40B4-BE49-F238E27FC236}">
                <a16:creationId xmlns:a16="http://schemas.microsoft.com/office/drawing/2014/main" id="{4B39B474-86B4-FC55-014F-95B12FDAE0C9}"/>
              </a:ext>
            </a:extLst>
          </p:cNvPr>
          <p:cNvGrpSpPr/>
          <p:nvPr userDrawn="1"/>
        </p:nvGrpSpPr>
        <p:grpSpPr>
          <a:xfrm>
            <a:off x="493120" y="4577862"/>
            <a:ext cx="657707" cy="657707"/>
            <a:chOff x="493120" y="4577862"/>
            <a:chExt cx="657707" cy="657707"/>
          </a:xfrm>
        </p:grpSpPr>
        <p:sp>
          <p:nvSpPr>
            <p:cNvPr id="36" name="object 141">
              <a:extLst>
                <a:ext uri="{FF2B5EF4-FFF2-40B4-BE49-F238E27FC236}">
                  <a16:creationId xmlns:a16="http://schemas.microsoft.com/office/drawing/2014/main" id="{E25A6C22-6C28-D9DD-99F9-5168AAA8B1CD}"/>
                </a:ext>
              </a:extLst>
            </p:cNvPr>
            <p:cNvSpPr/>
            <p:nvPr/>
          </p:nvSpPr>
          <p:spPr>
            <a:xfrm>
              <a:off x="493120" y="4577862"/>
              <a:ext cx="657707" cy="657707"/>
            </a:xfrm>
            <a:custGeom>
              <a:avLst/>
              <a:gdLst/>
              <a:ahLst/>
              <a:cxnLst/>
              <a:rect l="l" t="t" r="r" b="b"/>
              <a:pathLst>
                <a:path w="800100" h="800100">
                  <a:moveTo>
                    <a:pt x="399922" y="0"/>
                  </a:moveTo>
                  <a:lnTo>
                    <a:pt x="353284" y="2690"/>
                  </a:lnTo>
                  <a:lnTo>
                    <a:pt x="308226" y="10561"/>
                  </a:lnTo>
                  <a:lnTo>
                    <a:pt x="265047" y="23314"/>
                  </a:lnTo>
                  <a:lnTo>
                    <a:pt x="224049" y="40647"/>
                  </a:lnTo>
                  <a:lnTo>
                    <a:pt x="185531" y="62260"/>
                  </a:lnTo>
                  <a:lnTo>
                    <a:pt x="149793" y="87855"/>
                  </a:lnTo>
                  <a:lnTo>
                    <a:pt x="117136" y="117130"/>
                  </a:lnTo>
                  <a:lnTo>
                    <a:pt x="87860" y="149786"/>
                  </a:lnTo>
                  <a:lnTo>
                    <a:pt x="62264" y="185522"/>
                  </a:lnTo>
                  <a:lnTo>
                    <a:pt x="40649" y="224039"/>
                  </a:lnTo>
                  <a:lnTo>
                    <a:pt x="23315" y="265036"/>
                  </a:lnTo>
                  <a:lnTo>
                    <a:pt x="10562" y="308214"/>
                  </a:lnTo>
                  <a:lnTo>
                    <a:pt x="2690" y="353272"/>
                  </a:lnTo>
                  <a:lnTo>
                    <a:pt x="0" y="399910"/>
                  </a:lnTo>
                  <a:lnTo>
                    <a:pt x="2690" y="446551"/>
                  </a:lnTo>
                  <a:lnTo>
                    <a:pt x="10562" y="491611"/>
                  </a:lnTo>
                  <a:lnTo>
                    <a:pt x="23315" y="534790"/>
                  </a:lnTo>
                  <a:lnTo>
                    <a:pt x="40649" y="575789"/>
                  </a:lnTo>
                  <a:lnTo>
                    <a:pt x="62264" y="614307"/>
                  </a:lnTo>
                  <a:lnTo>
                    <a:pt x="87860" y="650044"/>
                  </a:lnTo>
                  <a:lnTo>
                    <a:pt x="117136" y="682701"/>
                  </a:lnTo>
                  <a:lnTo>
                    <a:pt x="149793" y="711976"/>
                  </a:lnTo>
                  <a:lnTo>
                    <a:pt x="185531" y="737571"/>
                  </a:lnTo>
                  <a:lnTo>
                    <a:pt x="224049" y="759185"/>
                  </a:lnTo>
                  <a:lnTo>
                    <a:pt x="265047" y="776519"/>
                  </a:lnTo>
                  <a:lnTo>
                    <a:pt x="308226" y="789271"/>
                  </a:lnTo>
                  <a:lnTo>
                    <a:pt x="353284" y="797142"/>
                  </a:lnTo>
                  <a:lnTo>
                    <a:pt x="399922" y="799833"/>
                  </a:lnTo>
                  <a:lnTo>
                    <a:pt x="446561" y="797142"/>
                  </a:lnTo>
                  <a:lnTo>
                    <a:pt x="491619" y="789271"/>
                  </a:lnTo>
                  <a:lnTo>
                    <a:pt x="534798" y="776519"/>
                  </a:lnTo>
                  <a:lnTo>
                    <a:pt x="575796" y="759185"/>
                  </a:lnTo>
                  <a:lnTo>
                    <a:pt x="614314" y="737571"/>
                  </a:lnTo>
                  <a:lnTo>
                    <a:pt x="650052" y="711976"/>
                  </a:lnTo>
                  <a:lnTo>
                    <a:pt x="682709" y="682701"/>
                  </a:lnTo>
                  <a:lnTo>
                    <a:pt x="711985" y="650044"/>
                  </a:lnTo>
                  <a:lnTo>
                    <a:pt x="737581" y="614307"/>
                  </a:lnTo>
                  <a:lnTo>
                    <a:pt x="759196" y="575789"/>
                  </a:lnTo>
                  <a:lnTo>
                    <a:pt x="776530" y="534790"/>
                  </a:lnTo>
                  <a:lnTo>
                    <a:pt x="789283" y="491611"/>
                  </a:lnTo>
                  <a:lnTo>
                    <a:pt x="797155" y="446551"/>
                  </a:lnTo>
                  <a:lnTo>
                    <a:pt x="799845" y="399910"/>
                  </a:lnTo>
                  <a:lnTo>
                    <a:pt x="797155" y="353272"/>
                  </a:lnTo>
                  <a:lnTo>
                    <a:pt x="789283" y="308214"/>
                  </a:lnTo>
                  <a:lnTo>
                    <a:pt x="776530" y="265036"/>
                  </a:lnTo>
                  <a:lnTo>
                    <a:pt x="759196" y="224039"/>
                  </a:lnTo>
                  <a:lnTo>
                    <a:pt x="737581" y="185522"/>
                  </a:lnTo>
                  <a:lnTo>
                    <a:pt x="711985" y="149786"/>
                  </a:lnTo>
                  <a:lnTo>
                    <a:pt x="682709" y="117130"/>
                  </a:lnTo>
                  <a:lnTo>
                    <a:pt x="650052" y="87855"/>
                  </a:lnTo>
                  <a:lnTo>
                    <a:pt x="614314" y="62260"/>
                  </a:lnTo>
                  <a:lnTo>
                    <a:pt x="575796" y="40647"/>
                  </a:lnTo>
                  <a:lnTo>
                    <a:pt x="534798" y="23314"/>
                  </a:lnTo>
                  <a:lnTo>
                    <a:pt x="491619" y="10561"/>
                  </a:lnTo>
                  <a:lnTo>
                    <a:pt x="446561" y="2690"/>
                  </a:lnTo>
                  <a:lnTo>
                    <a:pt x="399922" y="0"/>
                  </a:lnTo>
                  <a:close/>
                </a:path>
              </a:pathLst>
            </a:custGeom>
            <a:solidFill>
              <a:srgbClr val="FF0000"/>
            </a:solidFill>
            <a:effectLst>
              <a:outerShdw blurRad="63500" sx="102000" sy="102000" algn="ctr" rotWithShape="0">
                <a:prstClr val="black">
                  <a:alpha val="40000"/>
                </a:prstClr>
              </a:outerShdw>
            </a:effectLst>
          </p:spPr>
          <p:txBody>
            <a:bodyPr wrap="square" lIns="0" tIns="0" rIns="0" bIns="0" rtlCol="0"/>
            <a:lstStyle/>
            <a:p>
              <a:endParaRPr/>
            </a:p>
          </p:txBody>
        </p:sp>
        <p:pic>
          <p:nvPicPr>
            <p:cNvPr id="37" name="Graphic 36" descr="Home with solid fill">
              <a:extLst>
                <a:ext uri="{FF2B5EF4-FFF2-40B4-BE49-F238E27FC236}">
                  <a16:creationId xmlns:a16="http://schemas.microsoft.com/office/drawing/2014/main" id="{890EF96E-EA0A-15DB-52F1-C5D2C610D106}"/>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37571" y="4589452"/>
              <a:ext cx="536435" cy="536435"/>
            </a:xfrm>
            <a:prstGeom prst="rect">
              <a:avLst/>
            </a:prstGeom>
          </p:spPr>
        </p:pic>
      </p:grpSp>
      <p:pic>
        <p:nvPicPr>
          <p:cNvPr id="38" name="Graphic 37" descr="Flip calendar with solid fill">
            <a:extLst>
              <a:ext uri="{FF2B5EF4-FFF2-40B4-BE49-F238E27FC236}">
                <a16:creationId xmlns:a16="http://schemas.microsoft.com/office/drawing/2014/main" id="{543579D7-156F-BBA2-4318-34042691AFCC}"/>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28231" y="7867123"/>
            <a:ext cx="810180" cy="810180"/>
          </a:xfrm>
          <a:prstGeom prst="rect">
            <a:avLst/>
          </a:prstGeom>
        </p:spPr>
      </p:pic>
      <p:pic>
        <p:nvPicPr>
          <p:cNvPr id="39" name="Graphic 38" descr="Flip calendar with solid fill">
            <a:extLst>
              <a:ext uri="{FF2B5EF4-FFF2-40B4-BE49-F238E27FC236}">
                <a16:creationId xmlns:a16="http://schemas.microsoft.com/office/drawing/2014/main" id="{5AC81881-8808-C273-9067-D1BB08D79C13}"/>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710477" y="7861222"/>
            <a:ext cx="810180" cy="810180"/>
          </a:xfrm>
          <a:prstGeom prst="rect">
            <a:avLst/>
          </a:prstGeom>
        </p:spPr>
      </p:pic>
      <p:pic>
        <p:nvPicPr>
          <p:cNvPr id="40" name="Graphic 39" descr="Building with solid fill">
            <a:extLst>
              <a:ext uri="{FF2B5EF4-FFF2-40B4-BE49-F238E27FC236}">
                <a16:creationId xmlns:a16="http://schemas.microsoft.com/office/drawing/2014/main" id="{F0393960-6EF4-9947-3198-C3D38867312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53261" y="7991359"/>
            <a:ext cx="583129" cy="583129"/>
          </a:xfrm>
          <a:prstGeom prst="rect">
            <a:avLst/>
          </a:prstGeom>
        </p:spPr>
      </p:pic>
      <p:pic>
        <p:nvPicPr>
          <p:cNvPr id="41" name="Graphic 40" descr="Home with solid fill">
            <a:extLst>
              <a:ext uri="{FF2B5EF4-FFF2-40B4-BE49-F238E27FC236}">
                <a16:creationId xmlns:a16="http://schemas.microsoft.com/office/drawing/2014/main" id="{47ECBCC9-9B72-B33B-8EC0-3DEAD55FEA68}"/>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27867" y="7911283"/>
            <a:ext cx="695796" cy="695796"/>
          </a:xfrm>
          <a:prstGeom prst="rect">
            <a:avLst/>
          </a:prstGeom>
        </p:spPr>
      </p:pic>
      <p:pic>
        <p:nvPicPr>
          <p:cNvPr id="42" name="Graphic 41" descr="Building with solid fill">
            <a:extLst>
              <a:ext uri="{FF2B5EF4-FFF2-40B4-BE49-F238E27FC236}">
                <a16:creationId xmlns:a16="http://schemas.microsoft.com/office/drawing/2014/main" id="{57A73C05-EA5D-5C83-302A-8DB4FA2B8234}"/>
              </a:ext>
            </a:extLst>
          </p:cNvPr>
          <p:cNvPicPr>
            <a:picLocks noChangeAspect="1"/>
          </p:cNvPicPr>
          <p:nvPr userDrawn="1"/>
        </p:nvPicPr>
        <p:blipFill>
          <a:blip>
            <a:extLst>
              <a:ext uri="{96DAC541-7B7A-43D3-8B79-37D633B846F1}">
                <asvg:svgBlip xmlns:asvg="http://schemas.microsoft.com/office/drawing/2016/SVG/main" r:embed="rId10"/>
              </a:ext>
            </a:extLst>
          </a:blip>
          <a:stretch>
            <a:fillRect/>
          </a:stretch>
        </p:blipFill>
        <p:spPr>
          <a:xfrm>
            <a:off x="1571535" y="9274661"/>
            <a:ext cx="583129" cy="583129"/>
          </a:xfrm>
          <a:prstGeom prst="rect">
            <a:avLst/>
          </a:prstGeom>
        </p:spPr>
      </p:pic>
      <p:pic>
        <p:nvPicPr>
          <p:cNvPr id="43" name="Graphic 42" descr="Flip calendar with solid fill">
            <a:extLst>
              <a:ext uri="{FF2B5EF4-FFF2-40B4-BE49-F238E27FC236}">
                <a16:creationId xmlns:a16="http://schemas.microsoft.com/office/drawing/2014/main" id="{BBECB9A1-CAAE-7CAE-167E-82CD05A52FBF}"/>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2804729" y="9210231"/>
            <a:ext cx="810180" cy="810180"/>
          </a:xfrm>
          <a:prstGeom prst="rect">
            <a:avLst/>
          </a:prstGeom>
        </p:spPr>
      </p:pic>
      <p:pic>
        <p:nvPicPr>
          <p:cNvPr id="44" name="Graphic 43" descr="Flip calendar with solid fill">
            <a:extLst>
              <a:ext uri="{FF2B5EF4-FFF2-40B4-BE49-F238E27FC236}">
                <a16:creationId xmlns:a16="http://schemas.microsoft.com/office/drawing/2014/main" id="{25376130-C889-70A0-4B9D-1207F658B245}"/>
              </a:ext>
            </a:extLst>
          </p:cNvPr>
          <p:cNvPicPr>
            <a:picLocks noChangeAspect="1"/>
          </p:cNvPicPr>
          <p:nvPr userDrawn="1"/>
        </p:nvPicPr>
        <p:blipFill>
          <a:blip>
            <a:extLst>
              <a:ext uri="{96DAC541-7B7A-43D3-8B79-37D633B846F1}">
                <asvg:svgBlip xmlns:asvg="http://schemas.microsoft.com/office/drawing/2016/SVG/main" r:embed="rId9"/>
              </a:ext>
            </a:extLst>
          </a:blip>
          <a:stretch>
            <a:fillRect/>
          </a:stretch>
        </p:blipFill>
        <p:spPr>
          <a:xfrm>
            <a:off x="3686975" y="9204330"/>
            <a:ext cx="810180" cy="810180"/>
          </a:xfrm>
          <a:prstGeom prst="rect">
            <a:avLst/>
          </a:prstGeom>
        </p:spPr>
      </p:pic>
      <p:pic>
        <p:nvPicPr>
          <p:cNvPr id="45" name="Graphic 44" descr="Home with solid fill">
            <a:extLst>
              <a:ext uri="{FF2B5EF4-FFF2-40B4-BE49-F238E27FC236}">
                <a16:creationId xmlns:a16="http://schemas.microsoft.com/office/drawing/2014/main" id="{B69FF395-45F4-F866-FF78-7A3279B65C97}"/>
              </a:ext>
            </a:extLst>
          </p:cNvPr>
          <p:cNvPicPr>
            <a:picLocks noChangeAspect="1"/>
          </p:cNvPicPr>
          <p:nvPr userDrawn="1"/>
        </p:nvPicPr>
        <p:blipFill>
          <a:blip>
            <a:extLst>
              <a:ext uri="{96DAC541-7B7A-43D3-8B79-37D633B846F1}">
                <asvg:svgBlip xmlns:asvg="http://schemas.microsoft.com/office/drawing/2016/SVG/main" r:embed="rId11"/>
              </a:ext>
            </a:extLst>
          </a:blip>
          <a:stretch>
            <a:fillRect/>
          </a:stretch>
        </p:blipFill>
        <p:spPr>
          <a:xfrm>
            <a:off x="558635" y="9186895"/>
            <a:ext cx="695796" cy="695796"/>
          </a:xfrm>
          <a:prstGeom prst="rect">
            <a:avLst/>
          </a:prstGeom>
        </p:spPr>
      </p:pic>
      <p:sp>
        <p:nvSpPr>
          <p:cNvPr id="46" name="object 245">
            <a:extLst>
              <a:ext uri="{FF2B5EF4-FFF2-40B4-BE49-F238E27FC236}">
                <a16:creationId xmlns:a16="http://schemas.microsoft.com/office/drawing/2014/main" id="{2283F5BB-1C00-7849-DD8E-867ACFAC3C10}"/>
              </a:ext>
            </a:extLst>
          </p:cNvPr>
          <p:cNvSpPr txBox="1"/>
          <p:nvPr userDrawn="1"/>
        </p:nvSpPr>
        <p:spPr>
          <a:xfrm>
            <a:off x="1966516" y="7640322"/>
            <a:ext cx="876739"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SALES</a:t>
            </a:r>
          </a:p>
        </p:txBody>
      </p:sp>
      <p:sp>
        <p:nvSpPr>
          <p:cNvPr id="47" name="object 245">
            <a:extLst>
              <a:ext uri="{FF2B5EF4-FFF2-40B4-BE49-F238E27FC236}">
                <a16:creationId xmlns:a16="http://schemas.microsoft.com/office/drawing/2014/main" id="{532FA487-1C3B-4A34-3A6F-3A28A1B5D2B3}"/>
              </a:ext>
            </a:extLst>
          </p:cNvPr>
          <p:cNvSpPr txBox="1"/>
          <p:nvPr userDrawn="1"/>
        </p:nvSpPr>
        <p:spPr>
          <a:xfrm>
            <a:off x="1902495" y="8924363"/>
            <a:ext cx="1104028" cy="228266"/>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1400" i="0" u="none" strike="noStrike" kern="1200" cap="none" spc="300" normalizeH="0" noProof="0" dirty="0">
                <a:ln>
                  <a:noFill/>
                </a:ln>
                <a:solidFill>
                  <a:srgbClr val="FF0000"/>
                </a:solidFill>
                <a:effectLst/>
                <a:uLnTx/>
                <a:uFillTx/>
                <a:latin typeface="Poppins SemiBold" panose="00000700000000000000" pitchFamily="2" charset="0"/>
                <a:cs typeface="Poppins SemiBold" panose="00000700000000000000" pitchFamily="2" charset="0"/>
              </a:rPr>
              <a:t>RENTALS</a:t>
            </a:r>
          </a:p>
        </p:txBody>
      </p:sp>
    </p:spTree>
    <p:extLst>
      <p:ext uri="{BB962C8B-B14F-4D97-AF65-F5344CB8AC3E}">
        <p14:creationId xmlns:p14="http://schemas.microsoft.com/office/powerpoint/2010/main" val="84584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sp>
        <p:nvSpPr>
          <p:cNvPr id="3" name="Rectangle: Rounded Corners 2">
            <a:extLst>
              <a:ext uri="{FF2B5EF4-FFF2-40B4-BE49-F238E27FC236}">
                <a16:creationId xmlns:a16="http://schemas.microsoft.com/office/drawing/2014/main" id="{F5AF53DE-B21A-9DC9-E11D-174DF228DE8D}"/>
              </a:ext>
            </a:extLst>
          </p:cNvPr>
          <p:cNvSpPr>
            <a:spLocks/>
          </p:cNvSpPr>
          <p:nvPr userDrawn="1"/>
        </p:nvSpPr>
        <p:spPr>
          <a:xfrm>
            <a:off x="327611" y="4368974"/>
            <a:ext cx="6904451" cy="2731770"/>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4" name="Rectangle: Rounded Corners 3">
            <a:extLst>
              <a:ext uri="{FF2B5EF4-FFF2-40B4-BE49-F238E27FC236}">
                <a16:creationId xmlns:a16="http://schemas.microsoft.com/office/drawing/2014/main" id="{3F9A3BAE-8DE2-B4AA-BA78-E77CD1D34036}"/>
              </a:ext>
            </a:extLst>
          </p:cNvPr>
          <p:cNvSpPr>
            <a:spLocks/>
          </p:cNvSpPr>
          <p:nvPr userDrawn="1"/>
        </p:nvSpPr>
        <p:spPr>
          <a:xfrm>
            <a:off x="327611" y="7286624"/>
            <a:ext cx="6904451" cy="2836477"/>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5" name="Rectangle: Rounded Corners 4">
            <a:extLst>
              <a:ext uri="{FF2B5EF4-FFF2-40B4-BE49-F238E27FC236}">
                <a16:creationId xmlns:a16="http://schemas.microsoft.com/office/drawing/2014/main" id="{5DE0CB3C-4759-B63B-07DB-01861E10721F}"/>
              </a:ext>
            </a:extLst>
          </p:cNvPr>
          <p:cNvSpPr>
            <a:spLocks/>
          </p:cNvSpPr>
          <p:nvPr userDrawn="1"/>
        </p:nvSpPr>
        <p:spPr>
          <a:xfrm>
            <a:off x="339591" y="316811"/>
            <a:ext cx="6904451" cy="3876682"/>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object 311">
            <a:extLst>
              <a:ext uri="{FF2B5EF4-FFF2-40B4-BE49-F238E27FC236}">
                <a16:creationId xmlns:a16="http://schemas.microsoft.com/office/drawing/2014/main" id="{B67DE251-94BC-BE46-C5D7-C9D9A4C9223D}"/>
              </a:ext>
            </a:extLst>
          </p:cNvPr>
          <p:cNvSpPr txBox="1"/>
          <p:nvPr userDrawn="1"/>
        </p:nvSpPr>
        <p:spPr>
          <a:xfrm>
            <a:off x="1254296" y="437478"/>
            <a:ext cx="5051082" cy="289821"/>
          </a:xfrm>
          <a:prstGeom prst="rect">
            <a:avLst/>
          </a:prstGeom>
        </p:spPr>
        <p:txBody>
          <a:bodyPr vert="horz" wrap="square" lIns="0" tIns="12698" rIns="0" bIns="0" rtlCol="0">
            <a:spAutoFit/>
          </a:bodyPr>
          <a:lstStyle/>
          <a:p>
            <a:pPr marL="12699" algn="ctr">
              <a:spcBef>
                <a:spcPts val="100"/>
              </a:spcBef>
              <a:tabLst>
                <a:tab pos="3350560" algn="l"/>
              </a:tabLst>
            </a:pPr>
            <a:r>
              <a:rPr spc="300" baseline="0" dirty="0">
                <a:solidFill>
                  <a:srgbClr val="FF0000"/>
                </a:solidFill>
                <a:latin typeface="Poppins" panose="00000500000000000000" pitchFamily="2" charset="0"/>
                <a:cs typeface="Poppins" panose="00000500000000000000" pitchFamily="2" charset="0"/>
              </a:rPr>
              <a:t>AVERAGE VENDOR DISCOUNT*</a:t>
            </a:r>
          </a:p>
        </p:txBody>
      </p:sp>
      <p:sp>
        <p:nvSpPr>
          <p:cNvPr id="7" name="object 309">
            <a:extLst>
              <a:ext uri="{FF2B5EF4-FFF2-40B4-BE49-F238E27FC236}">
                <a16:creationId xmlns:a16="http://schemas.microsoft.com/office/drawing/2014/main" id="{9F8067B9-9E7F-97BD-5FF5-F24F35B5A377}"/>
              </a:ext>
            </a:extLst>
          </p:cNvPr>
          <p:cNvSpPr txBox="1"/>
          <p:nvPr userDrawn="1"/>
        </p:nvSpPr>
        <p:spPr>
          <a:xfrm>
            <a:off x="2113646" y="4452055"/>
            <a:ext cx="3664373" cy="299676"/>
          </a:xfrm>
          <a:prstGeom prst="rect">
            <a:avLst/>
          </a:prstGeom>
        </p:spPr>
        <p:txBody>
          <a:bodyPr vert="horz" wrap="square" lIns="0" tIns="12698" rIns="0" bIns="0" rtlCol="0">
            <a:spAutoFit/>
          </a:bodyPr>
          <a:lstStyle/>
          <a:p>
            <a:pPr marL="12699" algn="ctr">
              <a:spcBef>
                <a:spcPts val="100"/>
              </a:spcBef>
            </a:pPr>
            <a:r>
              <a:rPr lang="en-AU" spc="300" baseline="0" dirty="0">
                <a:solidFill>
                  <a:srgbClr val="FF0000"/>
                </a:solidFill>
                <a:latin typeface="Poppins" panose="00000500000000000000" pitchFamily="2" charset="0"/>
                <a:cs typeface="Poppins" panose="00000500000000000000" pitchFamily="2" charset="0"/>
              </a:rPr>
              <a:t>MARKET COMPARISON</a:t>
            </a:r>
          </a:p>
        </p:txBody>
      </p:sp>
      <p:grpSp>
        <p:nvGrpSpPr>
          <p:cNvPr id="8" name="Group 7">
            <a:extLst>
              <a:ext uri="{FF2B5EF4-FFF2-40B4-BE49-F238E27FC236}">
                <a16:creationId xmlns:a16="http://schemas.microsoft.com/office/drawing/2014/main" id="{9A5D97AE-D37C-94A8-37CA-2B5279074EB5}"/>
              </a:ext>
            </a:extLst>
          </p:cNvPr>
          <p:cNvGrpSpPr/>
          <p:nvPr userDrawn="1"/>
        </p:nvGrpSpPr>
        <p:grpSpPr>
          <a:xfrm>
            <a:off x="290191" y="246216"/>
            <a:ext cx="449866" cy="449866"/>
            <a:chOff x="290191" y="246216"/>
            <a:chExt cx="449866" cy="449866"/>
          </a:xfrm>
          <a:effectLst>
            <a:outerShdw blurRad="63500" sx="102000" sy="102000" algn="ctr" rotWithShape="0">
              <a:prstClr val="black">
                <a:alpha val="40000"/>
              </a:prstClr>
            </a:outerShdw>
          </a:effectLst>
        </p:grpSpPr>
        <p:sp>
          <p:nvSpPr>
            <p:cNvPr id="9" name="Oval 8">
              <a:extLst>
                <a:ext uri="{FF2B5EF4-FFF2-40B4-BE49-F238E27FC236}">
                  <a16:creationId xmlns:a16="http://schemas.microsoft.com/office/drawing/2014/main" id="{368A1381-7F0D-D618-4E7E-69C74C425F83}"/>
                </a:ext>
              </a:extLst>
            </p:cNvPr>
            <p:cNvSpPr/>
            <p:nvPr/>
          </p:nvSpPr>
          <p:spPr>
            <a:xfrm>
              <a:off x="290191" y="246216"/>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object 245">
              <a:extLst>
                <a:ext uri="{FF2B5EF4-FFF2-40B4-BE49-F238E27FC236}">
                  <a16:creationId xmlns:a16="http://schemas.microsoft.com/office/drawing/2014/main" id="{D5C20DA3-90B5-E71E-0058-0088992030BE}"/>
                </a:ext>
              </a:extLst>
            </p:cNvPr>
            <p:cNvSpPr txBox="1"/>
            <p:nvPr/>
          </p:nvSpPr>
          <p:spPr>
            <a:xfrm>
              <a:off x="388909" y="252373"/>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grpSp>
        <p:nvGrpSpPr>
          <p:cNvPr id="11" name="Group 10">
            <a:extLst>
              <a:ext uri="{FF2B5EF4-FFF2-40B4-BE49-F238E27FC236}">
                <a16:creationId xmlns:a16="http://schemas.microsoft.com/office/drawing/2014/main" id="{30C1AF4A-C2C1-06B4-E1A7-98F27E974C23}"/>
              </a:ext>
            </a:extLst>
          </p:cNvPr>
          <p:cNvGrpSpPr/>
          <p:nvPr userDrawn="1"/>
        </p:nvGrpSpPr>
        <p:grpSpPr>
          <a:xfrm>
            <a:off x="292640" y="4298779"/>
            <a:ext cx="449866" cy="449866"/>
            <a:chOff x="292640" y="4298779"/>
            <a:chExt cx="449866" cy="449866"/>
          </a:xfrm>
          <a:effectLst>
            <a:outerShdw blurRad="63500" sx="102000" sy="102000" algn="ctr" rotWithShape="0">
              <a:prstClr val="black">
                <a:alpha val="40000"/>
              </a:prstClr>
            </a:outerShdw>
          </a:effectLst>
        </p:grpSpPr>
        <p:sp>
          <p:nvSpPr>
            <p:cNvPr id="12" name="Oval 11">
              <a:extLst>
                <a:ext uri="{FF2B5EF4-FFF2-40B4-BE49-F238E27FC236}">
                  <a16:creationId xmlns:a16="http://schemas.microsoft.com/office/drawing/2014/main" id="{60C83E1E-2A9B-285F-F622-C1A725996E6D}"/>
                </a:ext>
              </a:extLst>
            </p:cNvPr>
            <p:cNvSpPr/>
            <p:nvPr/>
          </p:nvSpPr>
          <p:spPr>
            <a:xfrm>
              <a:off x="292640" y="4298779"/>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3" name="Graphic 12" descr="Scales of justice with solid fill">
              <a:extLst>
                <a:ext uri="{FF2B5EF4-FFF2-40B4-BE49-F238E27FC236}">
                  <a16:creationId xmlns:a16="http://schemas.microsoft.com/office/drawing/2014/main" id="{87DCE3EC-06D8-E5C1-166B-5C03FA7BAE5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16682" y="4325503"/>
              <a:ext cx="379271" cy="379271"/>
            </a:xfrm>
            <a:prstGeom prst="rect">
              <a:avLst/>
            </a:prstGeom>
          </p:spPr>
        </p:pic>
      </p:grpSp>
      <p:grpSp>
        <p:nvGrpSpPr>
          <p:cNvPr id="14" name="Group 13">
            <a:extLst>
              <a:ext uri="{FF2B5EF4-FFF2-40B4-BE49-F238E27FC236}">
                <a16:creationId xmlns:a16="http://schemas.microsoft.com/office/drawing/2014/main" id="{D848ACB4-ED18-88B0-0BBC-79ABA20858AD}"/>
              </a:ext>
            </a:extLst>
          </p:cNvPr>
          <p:cNvGrpSpPr/>
          <p:nvPr userDrawn="1"/>
        </p:nvGrpSpPr>
        <p:grpSpPr>
          <a:xfrm>
            <a:off x="287742" y="7211385"/>
            <a:ext cx="449866" cy="449866"/>
            <a:chOff x="287742" y="7211385"/>
            <a:chExt cx="449866" cy="449866"/>
          </a:xfrm>
          <a:effectLst>
            <a:outerShdw blurRad="63500" sx="102000" sy="102000" algn="ctr" rotWithShape="0">
              <a:prstClr val="black">
                <a:alpha val="40000"/>
              </a:prstClr>
            </a:outerShdw>
          </a:effectLst>
        </p:grpSpPr>
        <p:sp>
          <p:nvSpPr>
            <p:cNvPr id="15" name="Oval 14">
              <a:extLst>
                <a:ext uri="{FF2B5EF4-FFF2-40B4-BE49-F238E27FC236}">
                  <a16:creationId xmlns:a16="http://schemas.microsoft.com/office/drawing/2014/main" id="{97D5AB59-69C0-FD67-44FB-A5FB412EB267}"/>
                </a:ext>
              </a:extLst>
            </p:cNvPr>
            <p:cNvSpPr/>
            <p:nvPr/>
          </p:nvSpPr>
          <p:spPr>
            <a:xfrm>
              <a:off x="287742" y="7211385"/>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object 245">
              <a:extLst>
                <a:ext uri="{FF2B5EF4-FFF2-40B4-BE49-F238E27FC236}">
                  <a16:creationId xmlns:a16="http://schemas.microsoft.com/office/drawing/2014/main" id="{085E3676-5BCC-9FB9-3EB4-6035BE758511}"/>
                </a:ext>
              </a:extLst>
            </p:cNvPr>
            <p:cNvSpPr txBox="1"/>
            <p:nvPr/>
          </p:nvSpPr>
          <p:spPr>
            <a:xfrm>
              <a:off x="385000" y="7214184"/>
              <a:ext cx="242633" cy="44370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800"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pic>
        <p:nvPicPr>
          <p:cNvPr id="17" name="Picture 16" descr="A red circle with white text&#10;&#10;Description automatically generated">
            <a:extLst>
              <a:ext uri="{FF2B5EF4-FFF2-40B4-BE49-F238E27FC236}">
                <a16:creationId xmlns:a16="http://schemas.microsoft.com/office/drawing/2014/main" id="{32DB22EC-BD26-A9B9-9728-D5D03C412785}"/>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398436" y="9785731"/>
            <a:ext cx="612775" cy="612775"/>
          </a:xfrm>
          <a:prstGeom prst="rect">
            <a:avLst/>
          </a:prstGeom>
        </p:spPr>
      </p:pic>
    </p:spTree>
    <p:extLst>
      <p:ext uri="{BB962C8B-B14F-4D97-AF65-F5344CB8AC3E}">
        <p14:creationId xmlns:p14="http://schemas.microsoft.com/office/powerpoint/2010/main" val="3760850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80000" y="160020"/>
            <a:ext cx="7199676" cy="10344165"/>
          </a:xfrm>
          <a:prstGeom prst="rect">
            <a:avLst/>
          </a:prstGeom>
        </p:spPr>
      </p:pic>
    </p:spTree>
    <p:extLst>
      <p:ext uri="{BB962C8B-B14F-4D97-AF65-F5344CB8AC3E}">
        <p14:creationId xmlns:p14="http://schemas.microsoft.com/office/powerpoint/2010/main" val="3225058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5E66C77-DB9A-F539-9AFC-074825E46B6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V="1">
            <a:off x="171450" y="160020"/>
            <a:ext cx="7208226" cy="10336530"/>
          </a:xfrm>
          <a:prstGeom prst="rect">
            <a:avLst/>
          </a:prstGeom>
        </p:spPr>
      </p:pic>
      <p:sp>
        <p:nvSpPr>
          <p:cNvPr id="4" name="Rectangle 3">
            <a:extLst>
              <a:ext uri="{FF2B5EF4-FFF2-40B4-BE49-F238E27FC236}">
                <a16:creationId xmlns:a16="http://schemas.microsoft.com/office/drawing/2014/main" id="{0E7ACEAC-6316-4380-267A-4C5F429245E0}"/>
              </a:ext>
            </a:extLst>
          </p:cNvPr>
          <p:cNvSpPr/>
          <p:nvPr userDrawn="1"/>
        </p:nvSpPr>
        <p:spPr>
          <a:xfrm>
            <a:off x="430006" y="4787900"/>
            <a:ext cx="6754948" cy="305694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Diagonal Corners Rounded 5">
            <a:extLst>
              <a:ext uri="{FF2B5EF4-FFF2-40B4-BE49-F238E27FC236}">
                <a16:creationId xmlns:a16="http://schemas.microsoft.com/office/drawing/2014/main" id="{6AA4F6A7-D748-D476-D5A9-70E3DC5745DB}"/>
              </a:ext>
            </a:extLst>
          </p:cNvPr>
          <p:cNvSpPr>
            <a:spLocks/>
          </p:cNvSpPr>
          <p:nvPr userDrawn="1"/>
        </p:nvSpPr>
        <p:spPr>
          <a:xfrm>
            <a:off x="430005" y="402771"/>
            <a:ext cx="6773999" cy="8075768"/>
          </a:xfrm>
          <a:prstGeom prst="round2DiagRect">
            <a:avLst>
              <a:gd name="adj1" fmla="val 0"/>
              <a:gd name="adj2" fmla="val 8722"/>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F9FC0115-C472-EA0B-5A97-7C8E69C2A358}"/>
              </a:ext>
            </a:extLst>
          </p:cNvPr>
          <p:cNvSpPr/>
          <p:nvPr userDrawn="1"/>
        </p:nvSpPr>
        <p:spPr>
          <a:xfrm>
            <a:off x="182923" y="7844844"/>
            <a:ext cx="7193827" cy="71445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a:extLst>
              <a:ext uri="{FF2B5EF4-FFF2-40B4-BE49-F238E27FC236}">
                <a16:creationId xmlns:a16="http://schemas.microsoft.com/office/drawing/2014/main" id="{0E8FAD27-43A4-D5C2-5E43-17311EBF4811}"/>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2363003" y="632234"/>
            <a:ext cx="2833668" cy="663707"/>
          </a:xfrm>
          <a:prstGeom prst="rect">
            <a:avLst/>
          </a:prstGeom>
        </p:spPr>
      </p:pic>
      <p:sp>
        <p:nvSpPr>
          <p:cNvPr id="9" name="Rectangle 8">
            <a:extLst>
              <a:ext uri="{FF2B5EF4-FFF2-40B4-BE49-F238E27FC236}">
                <a16:creationId xmlns:a16="http://schemas.microsoft.com/office/drawing/2014/main" id="{D35A364E-A092-C456-D85D-9D08B2AD82EF}"/>
              </a:ext>
            </a:extLst>
          </p:cNvPr>
          <p:cNvSpPr/>
          <p:nvPr userDrawn="1"/>
        </p:nvSpPr>
        <p:spPr>
          <a:xfrm>
            <a:off x="486770" y="8007978"/>
            <a:ext cx="4711791" cy="369332"/>
          </a:xfrm>
          <a:prstGeom prst="rect">
            <a:avLst/>
          </a:prstGeom>
        </p:spPr>
        <p:txBody>
          <a:bodyPr wrap="square">
            <a:spAutoFit/>
          </a:bodyPr>
          <a:lstStyle/>
          <a:p>
            <a:pPr>
              <a:tabLst>
                <a:tab pos="182563" algn="l"/>
              </a:tabLst>
            </a:pPr>
            <a:r>
              <a:rPr lang="en-AU" spc="300" dirty="0">
                <a:solidFill>
                  <a:schemeClr val="bg1"/>
                </a:solidFill>
                <a:latin typeface="Poppins SemiBold" panose="00000700000000000000" pitchFamily="2" charset="0"/>
                <a:cs typeface="Poppins SemiBold" panose="00000700000000000000" pitchFamily="2" charset="0"/>
              </a:rPr>
              <a:t>GET IN TOUCH WITH US TODAY</a:t>
            </a:r>
          </a:p>
        </p:txBody>
      </p:sp>
      <p:pic>
        <p:nvPicPr>
          <p:cNvPr id="11" name="Picture 10" descr="A white arrow on a black background&#10;&#10;Description automatically generated">
            <a:extLst>
              <a:ext uri="{FF2B5EF4-FFF2-40B4-BE49-F238E27FC236}">
                <a16:creationId xmlns:a16="http://schemas.microsoft.com/office/drawing/2014/main" id="{2DC5384A-3FB0-EF95-C56C-D0DB91B52E44}"/>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rot="5400000" flipH="1">
            <a:off x="4961719" y="8112136"/>
            <a:ext cx="469904" cy="195096"/>
          </a:xfrm>
          <a:prstGeom prst="rect">
            <a:avLst/>
          </a:prstGeom>
        </p:spPr>
      </p:pic>
      <p:pic>
        <p:nvPicPr>
          <p:cNvPr id="13" name="Picture 12" descr="A black phone in a circle&#10;&#10;Description automatically generated">
            <a:extLst>
              <a:ext uri="{FF2B5EF4-FFF2-40B4-BE49-F238E27FC236}">
                <a16:creationId xmlns:a16="http://schemas.microsoft.com/office/drawing/2014/main" id="{F831B474-1BC5-2E7B-049B-F90EAB4240A5}"/>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84020" y="9515911"/>
            <a:ext cx="246309" cy="246309"/>
          </a:xfrm>
          <a:prstGeom prst="rect">
            <a:avLst/>
          </a:prstGeom>
        </p:spPr>
      </p:pic>
      <p:pic>
        <p:nvPicPr>
          <p:cNvPr id="14" name="Picture 13">
            <a:extLst>
              <a:ext uri="{FF2B5EF4-FFF2-40B4-BE49-F238E27FC236}">
                <a16:creationId xmlns:a16="http://schemas.microsoft.com/office/drawing/2014/main" id="{BF96E056-0076-692E-532C-FBC06A57D867}"/>
              </a:ext>
            </a:extLst>
          </p:cNvPr>
          <p:cNvPicPr>
            <a:picLocks noChangeAspect="1"/>
          </p:cNvPicPr>
          <p:nvPr userDrawn="1"/>
        </p:nvPicPr>
        <p:blipFill>
          <a:blip r:embed="rId6" cstate="screen">
            <a:extLst>
              <a:ext uri="{28A0092B-C50C-407E-A947-70E740481C1C}">
                <a14:useLocalDpi xmlns:a14="http://schemas.microsoft.com/office/drawing/2010/main" val="0"/>
              </a:ext>
            </a:extLst>
          </a:blip>
          <a:srcRect/>
          <a:stretch/>
        </p:blipFill>
        <p:spPr>
          <a:xfrm>
            <a:off x="987573" y="9803580"/>
            <a:ext cx="239208" cy="239208"/>
          </a:xfrm>
          <a:prstGeom prst="rect">
            <a:avLst/>
          </a:prstGeom>
        </p:spPr>
      </p:pic>
      <p:pic>
        <p:nvPicPr>
          <p:cNvPr id="15" name="Picture 14" descr="A black and white logo&#10;&#10;Description automatically generated">
            <a:extLst>
              <a:ext uri="{FF2B5EF4-FFF2-40B4-BE49-F238E27FC236}">
                <a16:creationId xmlns:a16="http://schemas.microsoft.com/office/drawing/2014/main" id="{B3C23D86-DB86-F32A-12EE-09EE3DD1B2E0}"/>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3930849" y="9480166"/>
            <a:ext cx="239209" cy="239209"/>
          </a:xfrm>
          <a:prstGeom prst="rect">
            <a:avLst/>
          </a:prstGeom>
        </p:spPr>
      </p:pic>
      <p:pic>
        <p:nvPicPr>
          <p:cNvPr id="16" name="Picture 15">
            <a:extLst>
              <a:ext uri="{FF2B5EF4-FFF2-40B4-BE49-F238E27FC236}">
                <a16:creationId xmlns:a16="http://schemas.microsoft.com/office/drawing/2014/main" id="{C3A3B4F5-E92A-5631-E94B-758451BCE8FB}"/>
              </a:ext>
            </a:extLst>
          </p:cNvPr>
          <p:cNvPicPr>
            <a:picLocks noChangeAspect="1"/>
          </p:cNvPicPr>
          <p:nvPr userDrawn="1"/>
        </p:nvPicPr>
        <p:blipFill>
          <a:blip r:embed="rId8" cstate="screen">
            <a:extLst>
              <a:ext uri="{28A0092B-C50C-407E-A947-70E740481C1C}">
                <a14:useLocalDpi xmlns:a14="http://schemas.microsoft.com/office/drawing/2010/main" val="0"/>
              </a:ext>
            </a:extLst>
          </a:blip>
          <a:srcRect/>
          <a:stretch/>
        </p:blipFill>
        <p:spPr>
          <a:xfrm>
            <a:off x="984013" y="10084148"/>
            <a:ext cx="239208" cy="239208"/>
          </a:xfrm>
          <a:prstGeom prst="rect">
            <a:avLst/>
          </a:prstGeom>
        </p:spPr>
      </p:pic>
      <p:sp>
        <p:nvSpPr>
          <p:cNvPr id="18" name="Rectangle 17">
            <a:extLst>
              <a:ext uri="{FF2B5EF4-FFF2-40B4-BE49-F238E27FC236}">
                <a16:creationId xmlns:a16="http://schemas.microsoft.com/office/drawing/2014/main" id="{B07C18FE-3C6F-CF3C-48DD-D474008891D8}"/>
              </a:ext>
            </a:extLst>
          </p:cNvPr>
          <p:cNvSpPr/>
          <p:nvPr userDrawn="1"/>
        </p:nvSpPr>
        <p:spPr>
          <a:xfrm>
            <a:off x="439530" y="4777841"/>
            <a:ext cx="6754948" cy="305694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Tree>
    <p:extLst>
      <p:ext uri="{BB962C8B-B14F-4D97-AF65-F5344CB8AC3E}">
        <p14:creationId xmlns:p14="http://schemas.microsoft.com/office/powerpoint/2010/main" val="433348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1877151"/>
      </p:ext>
    </p:extLst>
  </p:cSld>
  <p:clrMap bg1="lt1" tx1="dk1" bg2="lt2" tx2="dk2" accent1="accent1" accent2="accent2" accent3="accent3" accent4="accent4" accent5="accent5" accent6="accent6" hlink="hlink" folHlink="folHlink"/>
  <p:sldLayoutIdLst>
    <p:sldLayoutId id="2147483670" r:id="rId1"/>
    <p:sldLayoutId id="2147483673" r:id="rId2"/>
    <p:sldLayoutId id="2147483677" r:id="rId3"/>
    <p:sldLayoutId id="2147483678" r:id="rId4"/>
    <p:sldLayoutId id="2147483679" r:id="rId5"/>
    <p:sldLayoutId id="2147483680" r:id="rId6"/>
    <p:sldLayoutId id="2147483674" r:id="rId7"/>
    <p:sldLayoutId id="2147483675" r:id="rId8"/>
    <p:sldLayoutId id="2147483672" r:id="rId9"/>
    <p:sldLayoutId id="2147483683" r:id="rId10"/>
    <p:sldLayoutId id="2147483682" r:id="rId11"/>
    <p:sldLayoutId id="2147483676" r:id="rId12"/>
    <p:sldLayoutId id="2147483681" r:id="rId13"/>
    <p:sldLayoutId id="2147483671" r:id="rId14"/>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192697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 Id="rId6" Type="http://schemas.openxmlformats.org/officeDocument/2006/relationships/image" Target="../media/image9.svg"/><Relationship Id="rId5" Type="http://schemas.openxmlformats.org/officeDocument/2006/relationships/image" Target="../media/image41.png"/><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chart" Target="../charts/chart5.xml"/><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8" Type="http://schemas.openxmlformats.org/officeDocument/2006/relationships/image" Target="../media/image46.svg"/><Relationship Id="rId3" Type="http://schemas.openxmlformats.org/officeDocument/2006/relationships/image" Target="../media/image9.svg"/><Relationship Id="rId7" Type="http://schemas.openxmlformats.org/officeDocument/2006/relationships/image" Target="../media/image45.svg"/><Relationship Id="rId2" Type="http://schemas.openxmlformats.org/officeDocument/2006/relationships/image" Target="../media/image16.png"/><Relationship Id="rId1" Type="http://schemas.openxmlformats.org/officeDocument/2006/relationships/slideLayout" Target="../slideLayouts/slideLayout8.xml"/><Relationship Id="rId6" Type="http://schemas.openxmlformats.org/officeDocument/2006/relationships/image" Target="../media/image44.svg"/><Relationship Id="rId5" Type="http://schemas.openxmlformats.org/officeDocument/2006/relationships/image" Target="../media/image43.svg"/><Relationship Id="rId4" Type="http://schemas.openxmlformats.org/officeDocument/2006/relationships/image" Target="../media/image10.svg"/><Relationship Id="rId9" Type="http://schemas.openxmlformats.org/officeDocument/2006/relationships/chart" Target="../charts/chart6.xml"/></Relationships>
</file>

<file path=ppt/slides/_rels/slide4.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0.png"/><Relationship Id="rId7" Type="http://schemas.openxmlformats.org/officeDocument/2006/relationships/image" Target="../media/image53.png"/><Relationship Id="rId2" Type="http://schemas.openxmlformats.org/officeDocument/2006/relationships/image" Target="../media/image49.png"/><Relationship Id="rId1" Type="http://schemas.openxmlformats.org/officeDocument/2006/relationships/slideLayout" Target="../slideLayouts/slideLayout23.xml"/><Relationship Id="rId6" Type="http://schemas.openxmlformats.org/officeDocument/2006/relationships/hyperlink" Target="https://www.prd.com.au/tumut/" TargetMode="External"/><Relationship Id="rId5" Type="http://schemas.openxmlformats.org/officeDocument/2006/relationships/image" Target="../media/image52.png"/><Relationship Id="rId10" Type="http://schemas.openxmlformats.org/officeDocument/2006/relationships/image" Target="../media/image56.png"/><Relationship Id="rId4" Type="http://schemas.openxmlformats.org/officeDocument/2006/relationships/image" Target="../media/image51.png"/><Relationship Id="rId9" Type="http://schemas.openxmlformats.org/officeDocument/2006/relationships/image" Target="../media/image55.png"/></Relationships>
</file>

<file path=ppt/slides/_rels/slide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bject 248">
            <a:extLst>
              <a:ext uri="{FF2B5EF4-FFF2-40B4-BE49-F238E27FC236}">
                <a16:creationId xmlns:a16="http://schemas.microsoft.com/office/drawing/2014/main" id="{081028FF-9F81-5D21-8EC1-ADD8F7F5257D}"/>
              </a:ext>
            </a:extLst>
          </p:cNvPr>
          <p:cNvSpPr txBox="1"/>
          <p:nvPr/>
        </p:nvSpPr>
        <p:spPr>
          <a:xfrm>
            <a:off x="2918333" y="8591046"/>
            <a:ext cx="658661" cy="174405"/>
          </a:xfrm>
          <a:prstGeom prst="rect">
            <a:avLst/>
          </a:prstGeom>
        </p:spPr>
        <p:txBody>
          <a:bodyPr vert="horz" wrap="square" lIns="0" tIns="12698" rIns="0" bIns="0" rtlCol="0">
            <a:spAutoFit/>
          </a:bodyPr>
          <a:lstStyle/>
          <a:p>
            <a:pPr marL="12699">
              <a:spcBef>
                <a:spcPts val="100"/>
              </a:spcBef>
            </a:pPr>
            <a:r>
              <a:rPr lang="en-AU" sz="1050" spc="300" dirty="0">
                <a:solidFill>
                  <a:srgbClr val="494949"/>
                </a:solidFill>
                <a:latin typeface="Poppins SemiBold" panose="00000700000000000000" pitchFamily="2" charset="0"/>
                <a:cs typeface="Poppins SemiBold" panose="00000700000000000000" pitchFamily="2" charset="0"/>
              </a:rPr>
              <a:t>HOUSE</a:t>
            </a:r>
            <a:endParaRPr sz="1050" spc="300" dirty="0">
              <a:solidFill>
                <a:srgbClr val="494949"/>
              </a:solidFill>
              <a:latin typeface="Poppins SemiBold" panose="00000700000000000000" pitchFamily="2" charset="0"/>
              <a:cs typeface="Poppins SemiBold" panose="00000700000000000000" pitchFamily="2" charset="0"/>
            </a:endParaRPr>
          </a:p>
        </p:txBody>
      </p:sp>
      <p:sp>
        <p:nvSpPr>
          <p:cNvPr id="35" name="object 248">
            <a:extLst>
              <a:ext uri="{FF2B5EF4-FFF2-40B4-BE49-F238E27FC236}">
                <a16:creationId xmlns:a16="http://schemas.microsoft.com/office/drawing/2014/main" id="{A5EBB0DA-F319-F672-3288-1E2CAB61CE05}"/>
              </a:ext>
            </a:extLst>
          </p:cNvPr>
          <p:cNvSpPr txBox="1"/>
          <p:nvPr/>
        </p:nvSpPr>
        <p:spPr>
          <a:xfrm>
            <a:off x="3795077" y="8593211"/>
            <a:ext cx="697975" cy="174405"/>
          </a:xfrm>
          <a:prstGeom prst="rect">
            <a:avLst/>
          </a:prstGeom>
        </p:spPr>
        <p:txBody>
          <a:bodyPr vert="horz" wrap="square" lIns="0" tIns="12698" rIns="0" bIns="0" rtlCol="0">
            <a:spAutoFit/>
          </a:bodyPr>
          <a:lstStyle/>
          <a:p>
            <a:pPr marL="12699" algn="ctr">
              <a:spcBef>
                <a:spcPts val="100"/>
              </a:spcBef>
            </a:pPr>
            <a:r>
              <a:rPr lang="en-US" sz="1050" spc="600" dirty="0">
                <a:solidFill>
                  <a:srgbClr val="595959"/>
                </a:solidFill>
                <a:latin typeface="Poppins SemiBold" panose="00000700000000000000" pitchFamily="2" charset="0"/>
                <a:cs typeface="Poppins SemiBold" panose="00000700000000000000" pitchFamily="2" charset="0"/>
              </a:rPr>
              <a:t>L</a:t>
            </a:r>
            <a:r>
              <a:rPr lang="en-AU" sz="1050" spc="600" dirty="0">
                <a:solidFill>
                  <a:srgbClr val="595959"/>
                </a:solidFill>
                <a:latin typeface="Poppins SemiBold" panose="00000700000000000000" pitchFamily="2" charset="0"/>
                <a:cs typeface="Poppins SemiBold" panose="00000700000000000000" pitchFamily="2" charset="0"/>
              </a:rPr>
              <a:t>AND</a:t>
            </a:r>
            <a:endParaRPr sz="1050" spc="600" dirty="0">
              <a:solidFill>
                <a:srgbClr val="595959"/>
              </a:solidFill>
              <a:latin typeface="Poppins SemiBold" panose="00000700000000000000" pitchFamily="2" charset="0"/>
              <a:cs typeface="Poppins SemiBold" panose="00000700000000000000" pitchFamily="2" charset="0"/>
            </a:endParaRPr>
          </a:p>
        </p:txBody>
      </p:sp>
      <p:sp>
        <p:nvSpPr>
          <p:cNvPr id="40" name="object 59">
            <a:extLst>
              <a:ext uri="{FF2B5EF4-FFF2-40B4-BE49-F238E27FC236}">
                <a16:creationId xmlns:a16="http://schemas.microsoft.com/office/drawing/2014/main" id="{D5324BE5-796B-9E06-9841-7DE72B75DFA5}"/>
              </a:ext>
            </a:extLst>
          </p:cNvPr>
          <p:cNvSpPr txBox="1"/>
          <p:nvPr/>
        </p:nvSpPr>
        <p:spPr>
          <a:xfrm>
            <a:off x="4874324" y="3075777"/>
            <a:ext cx="2351976" cy="482177"/>
          </a:xfrm>
          <a:prstGeom prst="rect">
            <a:avLst/>
          </a:prstGeom>
        </p:spPr>
        <p:txBody>
          <a:bodyPr vert="horz" wrap="square" lIns="0" tIns="38094" rIns="0" bIns="0" rtlCol="0">
            <a:spAutoFit/>
          </a:bodyPr>
          <a:lstStyle/>
          <a:p>
            <a:pPr marL="12699" marR="5079" lvl="0" indent="0" algn="l" defTabSz="457200" rtl="0" eaLnBrk="1" fontAlgn="auto" latinLnBrk="0" hangingPunct="1">
              <a:lnSpc>
                <a:spcPct val="108300"/>
              </a:lnSpc>
              <a:spcBef>
                <a:spcPts val="650"/>
              </a:spcBef>
              <a:spcAft>
                <a:spcPts val="0"/>
              </a:spcAft>
              <a:buClrTx/>
              <a:buSzTx/>
              <a:buFontTx/>
              <a:buNone/>
              <a:tabLst/>
              <a:defRPr/>
            </a:pPr>
            <a:r>
              <a:rPr kumimoji="0" lang="en-AU" sz="900" b="0" i="0" u="none" strike="noStrike" kern="1200" cap="none" spc="0" normalizeH="0" baseline="0" noProof="0" dirty="0">
                <a:ln>
                  <a:noFill/>
                </a:ln>
                <a:solidFill>
                  <a:srgbClr val="494949"/>
                </a:solidFill>
                <a:effectLst/>
                <a:uLnTx/>
                <a:uFillTx/>
                <a:latin typeface="Poppins" panose="00000500000000000000" pitchFamily="2" charset="0"/>
                <a:cs typeface="Poppins" panose="00000500000000000000" pitchFamily="2" charset="0"/>
              </a:rPr>
              <a:t>Tumut will see </a:t>
            </a:r>
            <a:r>
              <a:rPr kumimoji="0" lang="en-AU" sz="900" b="0" i="0" u="none" strike="noStrike" kern="1200" cap="none" spc="-5" normalizeH="0" baseline="0" noProof="0" dirty="0">
                <a:ln>
                  <a:noFill/>
                </a:ln>
                <a:solidFill>
                  <a:srgbClr val="494949"/>
                </a:solidFill>
                <a:effectLst/>
                <a:uLnTx/>
                <a:uFillTx/>
                <a:latin typeface="Poppins" panose="00000500000000000000" pitchFamily="2" charset="0"/>
                <a:cs typeface="Poppins" panose="00000500000000000000" pitchFamily="2" charset="0"/>
              </a:rPr>
              <a:t>approximately </a:t>
            </a:r>
            <a:r>
              <a:rPr kumimoji="0" lang="en-AU" sz="900" b="1" i="0" u="none" strike="noStrike" kern="1200" cap="none" spc="0" normalizeH="0" baseline="0" noProof="0" dirty="0">
                <a:ln>
                  <a:noFill/>
                </a:ln>
                <a:solidFill>
                  <a:srgbClr val="494949"/>
                </a:solidFill>
                <a:effectLst/>
                <a:uLnTx/>
                <a:uFillTx/>
                <a:latin typeface="Poppins" panose="00000500000000000000" pitchFamily="2" charset="0"/>
                <a:cs typeface="Poppins" panose="00000500000000000000" pitchFamily="2" charset="0"/>
              </a:rPr>
              <a:t>$560</a:t>
            </a:r>
            <a:r>
              <a:rPr lang="en-AU" sz="900" b="1" dirty="0">
                <a:solidFill>
                  <a:srgbClr val="494949"/>
                </a:solidFill>
                <a:latin typeface="Poppins" panose="00000500000000000000" pitchFamily="2" charset="0"/>
                <a:cs typeface="Poppins" panose="00000500000000000000" pitchFamily="2" charset="0"/>
              </a:rPr>
              <a:t>.8</a:t>
            </a:r>
            <a:r>
              <a:rPr kumimoji="0" lang="en-AU" sz="900" b="1" i="0" u="none" strike="noStrike" kern="1200" cap="none" spc="0" normalizeH="0" baseline="0" noProof="0" dirty="0">
                <a:ln>
                  <a:noFill/>
                </a:ln>
                <a:solidFill>
                  <a:srgbClr val="494949"/>
                </a:solidFill>
                <a:effectLst/>
                <a:uLnTx/>
                <a:uFillTx/>
                <a:latin typeface="Poppins" panose="00000500000000000000" pitchFamily="2" charset="0"/>
                <a:cs typeface="Poppins" panose="00000500000000000000" pitchFamily="2" charset="0"/>
              </a:rPr>
              <a:t>M of new </a:t>
            </a:r>
            <a:r>
              <a:rPr kumimoji="0" lang="en-AU" sz="900" b="1" i="0" u="none" strike="noStrike" kern="1200" cap="none" spc="-5" normalizeH="0" baseline="0" noProof="0" dirty="0">
                <a:ln>
                  <a:noFill/>
                </a:ln>
                <a:solidFill>
                  <a:srgbClr val="494949"/>
                </a:solidFill>
                <a:effectLst/>
                <a:uLnTx/>
                <a:uFillTx/>
                <a:latin typeface="Poppins" panose="00000500000000000000" pitchFamily="2" charset="0"/>
                <a:cs typeface="Poppins" panose="00000500000000000000" pitchFamily="2" charset="0"/>
              </a:rPr>
              <a:t>projects due to </a:t>
            </a:r>
            <a:r>
              <a:rPr kumimoji="0" lang="en-AU" sz="900" b="1" i="0" u="none" strike="noStrike" kern="1200" cap="none" spc="0" normalizeH="0" baseline="0" noProof="0" dirty="0">
                <a:ln>
                  <a:noFill/>
                </a:ln>
                <a:solidFill>
                  <a:srgbClr val="494949"/>
                </a:solidFill>
                <a:effectLst/>
                <a:uLnTx/>
                <a:uFillTx/>
                <a:latin typeface="Poppins" panose="00000500000000000000" pitchFamily="2" charset="0"/>
                <a:cs typeface="Poppins" panose="00000500000000000000" pitchFamily="2" charset="0"/>
              </a:rPr>
              <a:t>commence construction </a:t>
            </a:r>
            <a:r>
              <a:rPr lang="en-AU" sz="900" b="1" dirty="0">
                <a:solidFill>
                  <a:srgbClr val="494949"/>
                </a:solidFill>
                <a:latin typeface="Poppins" panose="00000500000000000000" pitchFamily="2" charset="0"/>
                <a:cs typeface="Poppins" panose="00000500000000000000" pitchFamily="2" charset="0"/>
              </a:rPr>
              <a:t>between</a:t>
            </a:r>
            <a:r>
              <a:rPr kumimoji="0" lang="en-AU" sz="900" b="1" i="0" u="none" strike="noStrike" kern="1200" cap="none" spc="0" normalizeH="0" baseline="0" noProof="0" dirty="0">
                <a:ln>
                  <a:noFill/>
                </a:ln>
                <a:solidFill>
                  <a:srgbClr val="494949"/>
                </a:solidFill>
                <a:effectLst/>
                <a:uLnTx/>
                <a:uFillTx/>
                <a:latin typeface="Poppins" panose="00000500000000000000" pitchFamily="2" charset="0"/>
                <a:cs typeface="Poppins" panose="00000500000000000000" pitchFamily="2" charset="0"/>
              </a:rPr>
              <a:t> 2024 and 2027.</a:t>
            </a:r>
            <a:endParaRPr kumimoji="0" lang="en-AU" sz="900" b="0" i="0" u="none" strike="noStrike" kern="1200" cap="none" spc="0" normalizeH="0" baseline="0" noProof="0" dirty="0">
              <a:ln>
                <a:noFill/>
              </a:ln>
              <a:solidFill>
                <a:srgbClr val="494949"/>
              </a:solidFill>
              <a:effectLst/>
              <a:uLnTx/>
              <a:uFillTx/>
              <a:latin typeface="Poppins" panose="00000500000000000000" pitchFamily="2" charset="0"/>
              <a:cs typeface="Poppins" panose="00000500000000000000" pitchFamily="2" charset="0"/>
            </a:endParaRPr>
          </a:p>
        </p:txBody>
      </p:sp>
      <p:sp>
        <p:nvSpPr>
          <p:cNvPr id="41" name="object 22">
            <a:extLst>
              <a:ext uri="{FF2B5EF4-FFF2-40B4-BE49-F238E27FC236}">
                <a16:creationId xmlns:a16="http://schemas.microsoft.com/office/drawing/2014/main" id="{AAA34CDA-8C54-780F-CDFC-D9A0A7A6E316}"/>
              </a:ext>
            </a:extLst>
          </p:cNvPr>
          <p:cNvSpPr txBox="1"/>
          <p:nvPr/>
        </p:nvSpPr>
        <p:spPr>
          <a:xfrm>
            <a:off x="655407" y="1120999"/>
            <a:ext cx="6248858" cy="678389"/>
          </a:xfrm>
          <a:prstGeom prst="rect">
            <a:avLst/>
          </a:prstGeom>
        </p:spPr>
        <p:txBody>
          <a:bodyPr vert="horz" wrap="square" lIns="0" tIns="11428" rIns="0" bIns="0" rtlCol="0">
            <a:spAutoFit/>
          </a:bodyPr>
          <a:lstStyle/>
          <a:p>
            <a:pPr marL="12699" marR="5079" lvl="0" indent="0" algn="ctr" defTabSz="457200" rtl="0" eaLnBrk="1" fontAlgn="auto" latinLnBrk="0" hangingPunct="1">
              <a:lnSpc>
                <a:spcPts val="2760"/>
              </a:lnSpc>
              <a:spcBef>
                <a:spcPts val="90"/>
              </a:spcBef>
              <a:spcAft>
                <a:spcPts val="0"/>
              </a:spcAft>
              <a:buClrTx/>
              <a:buSzTx/>
              <a:buFontTx/>
              <a:buNone/>
              <a:tabLst/>
              <a:defRPr/>
            </a:pPr>
            <a:r>
              <a:rPr kumimoji="0" lang="en-AU" sz="2000" b="0" i="0" strike="noStrike" kern="1200" cap="none" spc="250" normalizeH="0" baseline="0" noProof="0" dirty="0">
                <a:ln>
                  <a:noFill/>
                </a:ln>
                <a:solidFill>
                  <a:srgbClr val="747374"/>
                </a:solidFill>
                <a:uLnTx/>
                <a:uFillTx/>
                <a:latin typeface="Poppins" panose="00000500000000000000" pitchFamily="2" charset="0"/>
                <a:cs typeface="Poppins" panose="00000500000000000000" pitchFamily="2" charset="0"/>
              </a:rPr>
              <a:t>Tumut Market Update</a:t>
            </a:r>
            <a:endParaRPr kumimoji="0" sz="2000" b="0" i="0" strike="noStrike" kern="1200" cap="none" spc="250" normalizeH="0" baseline="0" noProof="0" dirty="0">
              <a:ln>
                <a:noFill/>
              </a:ln>
              <a:solidFill>
                <a:srgbClr val="747374"/>
              </a:solidFill>
              <a:uLnTx/>
              <a:uFillTx/>
              <a:latin typeface="Poppins" panose="00000500000000000000" pitchFamily="2" charset="0"/>
              <a:cs typeface="Poppins" panose="00000500000000000000" pitchFamily="2" charset="0"/>
            </a:endParaRPr>
          </a:p>
          <a:p>
            <a:pPr marL="12699" marR="0" lvl="0" indent="0" algn="ctr" defTabSz="457200" rtl="0" eaLnBrk="1" fontAlgn="auto" latinLnBrk="0" hangingPunct="1">
              <a:lnSpc>
                <a:spcPct val="100000"/>
              </a:lnSpc>
              <a:spcBef>
                <a:spcPts val="5"/>
              </a:spcBef>
              <a:spcAft>
                <a:spcPts val="0"/>
              </a:spcAft>
              <a:buClrTx/>
              <a:buSzTx/>
              <a:buFontTx/>
              <a:buNone/>
              <a:tabLst/>
              <a:defRPr/>
            </a:pPr>
            <a:r>
              <a:rPr kumimoji="0" lang="en-AU" sz="2000" b="0" i="0" strike="noStrike" kern="1200" cap="none" spc="250" normalizeH="0" baseline="0" noProof="0" dirty="0">
                <a:ln>
                  <a:noFill/>
                </a:ln>
                <a:solidFill>
                  <a:srgbClr val="747374"/>
                </a:solidFill>
                <a:uLnTx/>
                <a:uFillTx/>
                <a:latin typeface="Poppins" panose="00000500000000000000" pitchFamily="2" charset="0"/>
                <a:cs typeface="Poppins" panose="00000500000000000000" pitchFamily="2" charset="0"/>
              </a:rPr>
              <a:t>2</a:t>
            </a:r>
            <a:r>
              <a:rPr lang="en-AU" sz="2000" spc="250" baseline="30000" dirty="0" err="1">
                <a:solidFill>
                  <a:srgbClr val="747374"/>
                </a:solidFill>
                <a:latin typeface="Poppins" panose="00000500000000000000" pitchFamily="2" charset="0"/>
                <a:cs typeface="Poppins" panose="00000500000000000000" pitchFamily="2" charset="0"/>
              </a:rPr>
              <a:t>nd</a:t>
            </a:r>
            <a:r>
              <a:rPr kumimoji="0" lang="en-AU" sz="2000" b="0" i="0" strike="noStrike" kern="1200" cap="none" spc="250" normalizeH="0" baseline="0" noProof="0" dirty="0">
                <a:ln>
                  <a:noFill/>
                </a:ln>
                <a:solidFill>
                  <a:srgbClr val="747374"/>
                </a:solidFill>
                <a:uLnTx/>
                <a:uFillTx/>
                <a:latin typeface="Poppins" panose="00000500000000000000" pitchFamily="2" charset="0"/>
                <a:cs typeface="Poppins" panose="00000500000000000000" pitchFamily="2" charset="0"/>
              </a:rPr>
              <a:t> </a:t>
            </a:r>
            <a:r>
              <a:rPr kumimoji="0" sz="2000" b="0" i="0" strike="noStrike" kern="1200" cap="none" spc="250" normalizeH="0" baseline="0" noProof="0" dirty="0">
                <a:ln>
                  <a:noFill/>
                </a:ln>
                <a:solidFill>
                  <a:srgbClr val="747374"/>
                </a:solidFill>
                <a:uLnTx/>
                <a:uFillTx/>
                <a:latin typeface="Poppins" panose="00000500000000000000" pitchFamily="2" charset="0"/>
                <a:cs typeface="Poppins" panose="00000500000000000000" pitchFamily="2" charset="0"/>
              </a:rPr>
              <a:t>Half 20</a:t>
            </a:r>
            <a:r>
              <a:rPr kumimoji="0" lang="en-AU" sz="2000" b="0" i="0" strike="noStrike" kern="1200" cap="none" spc="250" normalizeH="0" baseline="0" noProof="0" dirty="0">
                <a:ln>
                  <a:noFill/>
                </a:ln>
                <a:solidFill>
                  <a:srgbClr val="747374"/>
                </a:solidFill>
                <a:uLnTx/>
                <a:uFillTx/>
                <a:latin typeface="Poppins" panose="00000500000000000000" pitchFamily="2" charset="0"/>
                <a:cs typeface="Poppins" panose="00000500000000000000" pitchFamily="2" charset="0"/>
              </a:rPr>
              <a:t>26</a:t>
            </a:r>
            <a:endParaRPr kumimoji="0" sz="2000" b="0" i="0" strike="noStrike" kern="1200" cap="none" spc="250" normalizeH="0" baseline="0" noProof="0" dirty="0">
              <a:ln>
                <a:noFill/>
              </a:ln>
              <a:solidFill>
                <a:srgbClr val="747374"/>
              </a:solidFill>
              <a:uLnTx/>
              <a:uFillTx/>
              <a:latin typeface="Poppins" panose="00000500000000000000" pitchFamily="2" charset="0"/>
              <a:cs typeface="Poppins" panose="00000500000000000000" pitchFamily="2" charset="0"/>
            </a:endParaRPr>
          </a:p>
        </p:txBody>
      </p:sp>
      <p:sp>
        <p:nvSpPr>
          <p:cNvPr id="42" name="object 247">
            <a:extLst>
              <a:ext uri="{FF2B5EF4-FFF2-40B4-BE49-F238E27FC236}">
                <a16:creationId xmlns:a16="http://schemas.microsoft.com/office/drawing/2014/main" id="{81DE782C-FF1A-E2D2-2AD7-994563EF3CB9}"/>
              </a:ext>
            </a:extLst>
          </p:cNvPr>
          <p:cNvSpPr txBox="1"/>
          <p:nvPr/>
        </p:nvSpPr>
        <p:spPr>
          <a:xfrm>
            <a:off x="180620" y="8936413"/>
            <a:ext cx="2104047" cy="302645"/>
          </a:xfrm>
          <a:prstGeom prst="rect">
            <a:avLst/>
          </a:prstGeom>
        </p:spPr>
        <p:txBody>
          <a:bodyPr vert="horz" wrap="square" lIns="0" tIns="12698" rIns="0" bIns="0" rtlCol="0">
            <a:spAutoFit/>
          </a:bodyPr>
          <a:lstStyle/>
          <a:p>
            <a:pPr marL="12699" marR="5079" lvl="0" indent="0" algn="ctr" defTabSz="457200" rtl="0" eaLnBrk="1" fontAlgn="auto" latinLnBrk="0" hangingPunct="1">
              <a:lnSpc>
                <a:spcPct val="100000"/>
              </a:lnSpc>
              <a:spcBef>
                <a:spcPts val="100"/>
              </a:spcBef>
              <a:spcAft>
                <a:spcPts val="0"/>
              </a:spcAft>
              <a:buClrTx/>
              <a:buSzTx/>
              <a:buFontTx/>
              <a:buNone/>
              <a:tabLst/>
              <a:defRPr/>
            </a:pPr>
            <a:r>
              <a:rPr kumimoji="0" lang="en-AU" sz="900" i="0" u="none" strike="noStrike" kern="1200" cap="none" spc="150" normalizeH="0" noProof="0" dirty="0">
                <a:ln>
                  <a:noFill/>
                </a:ln>
                <a:solidFill>
                  <a:srgbClr val="494949"/>
                </a:solidFill>
                <a:effectLst/>
                <a:uLnTx/>
                <a:uFillTx/>
                <a:latin typeface="Poppins SemiBold" panose="00000700000000000000" pitchFamily="2" charset="0"/>
                <a:cs typeface="Poppins SemiBold" panose="00000700000000000000" pitchFamily="2" charset="0"/>
              </a:rPr>
              <a:t>MEDIAN PRICE</a:t>
            </a:r>
          </a:p>
          <a:p>
            <a:pPr marL="12699" lvl="0" algn="ctr">
              <a:spcBef>
                <a:spcPts val="100"/>
              </a:spcBef>
              <a:defRPr/>
            </a:pPr>
            <a:r>
              <a:rPr lang="en-AU" sz="900" spc="150" dirty="0">
                <a:solidFill>
                  <a:srgbClr val="494949"/>
                </a:solidFill>
                <a:latin typeface="Poppins SemiBold" panose="00000700000000000000" pitchFamily="2" charset="0"/>
                <a:cs typeface="Poppins SemiBold" panose="00000700000000000000" pitchFamily="2" charset="0"/>
              </a:rPr>
              <a:t>Q2 2026</a:t>
            </a:r>
          </a:p>
        </p:txBody>
      </p:sp>
      <p:sp>
        <p:nvSpPr>
          <p:cNvPr id="43" name="object 245">
            <a:extLst>
              <a:ext uri="{FF2B5EF4-FFF2-40B4-BE49-F238E27FC236}">
                <a16:creationId xmlns:a16="http://schemas.microsoft.com/office/drawing/2014/main" id="{EBFCE229-875F-8E5B-A168-00F027375AEA}"/>
              </a:ext>
            </a:extLst>
          </p:cNvPr>
          <p:cNvSpPr txBox="1"/>
          <p:nvPr/>
        </p:nvSpPr>
        <p:spPr>
          <a:xfrm>
            <a:off x="156918" y="7667633"/>
            <a:ext cx="2111576" cy="302645"/>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900" i="0" u="none" strike="noStrike" kern="1200" cap="none" spc="150" normalizeH="0" noProof="0" dirty="0">
                <a:ln>
                  <a:noFill/>
                </a:ln>
                <a:solidFill>
                  <a:srgbClr val="494949"/>
                </a:solidFill>
                <a:effectLst/>
                <a:uLnTx/>
                <a:uFillTx/>
                <a:latin typeface="Poppins SemiBold" panose="00000700000000000000" pitchFamily="2" charset="0"/>
                <a:cs typeface="Poppins SemiBold" panose="00000700000000000000" pitchFamily="2" charset="0"/>
              </a:rPr>
              <a:t> </a:t>
            </a:r>
            <a:r>
              <a:rPr kumimoji="0" sz="900" i="0" u="none" strike="noStrike" kern="1200" cap="none" spc="150" normalizeH="0" noProof="0" dirty="0">
                <a:ln>
                  <a:noFill/>
                </a:ln>
                <a:solidFill>
                  <a:srgbClr val="494949"/>
                </a:solidFill>
                <a:effectLst/>
                <a:uLnTx/>
                <a:uFillTx/>
                <a:latin typeface="Poppins SemiBold" panose="00000700000000000000" pitchFamily="2" charset="0"/>
                <a:cs typeface="Poppins SemiBold" panose="00000700000000000000" pitchFamily="2" charset="0"/>
              </a:rPr>
              <a:t>MEDIAN PRICE</a:t>
            </a:r>
            <a:r>
              <a:rPr kumimoji="0" lang="en-AU" sz="900" i="0" u="none" strike="noStrike" kern="1200" cap="none" spc="150" normalizeH="0" noProof="0" dirty="0">
                <a:ln>
                  <a:noFill/>
                </a:ln>
                <a:solidFill>
                  <a:srgbClr val="494949"/>
                </a:solidFill>
                <a:effectLst/>
                <a:uLnTx/>
                <a:uFillTx/>
                <a:latin typeface="Poppins SemiBold" panose="00000700000000000000" pitchFamily="2" charset="0"/>
                <a:cs typeface="Poppins SemiBold" panose="00000700000000000000" pitchFamily="2" charset="0"/>
              </a:rPr>
              <a:t> </a:t>
            </a:r>
          </a:p>
          <a:p>
            <a:pPr marL="12699" marR="0" lvl="0" indent="0" algn="ctr" defTabSz="457200" rtl="0" eaLnBrk="1" fontAlgn="auto" latinLnBrk="0" hangingPunct="1">
              <a:lnSpc>
                <a:spcPct val="100000"/>
              </a:lnSpc>
              <a:spcBef>
                <a:spcPts val="100"/>
              </a:spcBef>
              <a:spcAft>
                <a:spcPts val="0"/>
              </a:spcAft>
              <a:buClrTx/>
              <a:buSzTx/>
              <a:buFontTx/>
              <a:buNone/>
              <a:tabLst/>
              <a:defRPr/>
            </a:pPr>
            <a:r>
              <a:rPr kumimoji="0" lang="en-AU" sz="900" i="0" u="none" strike="noStrike" kern="1200" cap="none" spc="150" normalizeH="0" noProof="0" dirty="0">
                <a:ln>
                  <a:noFill/>
                </a:ln>
                <a:solidFill>
                  <a:srgbClr val="494949"/>
                </a:solidFill>
                <a:effectLst/>
                <a:uLnTx/>
                <a:uFillTx/>
                <a:latin typeface="Poppins SemiBold" panose="00000700000000000000" pitchFamily="2" charset="0"/>
                <a:cs typeface="Poppins SemiBold" panose="00000700000000000000" pitchFamily="2" charset="0"/>
              </a:rPr>
              <a:t>Q2 2026</a:t>
            </a:r>
          </a:p>
        </p:txBody>
      </p:sp>
      <p:sp>
        <p:nvSpPr>
          <p:cNvPr id="44" name="object 24">
            <a:extLst>
              <a:ext uri="{FF2B5EF4-FFF2-40B4-BE49-F238E27FC236}">
                <a16:creationId xmlns:a16="http://schemas.microsoft.com/office/drawing/2014/main" id="{914C6587-3869-5F0D-531D-537F8C7AA142}"/>
              </a:ext>
            </a:extLst>
          </p:cNvPr>
          <p:cNvSpPr txBox="1"/>
          <p:nvPr/>
        </p:nvSpPr>
        <p:spPr>
          <a:xfrm>
            <a:off x="357666" y="2820531"/>
            <a:ext cx="4221253" cy="1489958"/>
          </a:xfrm>
          <a:prstGeom prst="rect">
            <a:avLst/>
          </a:prstGeom>
        </p:spPr>
        <p:txBody>
          <a:bodyPr vert="horz" wrap="square" lIns="0" tIns="12698" rIns="0" bIns="0" rtlCol="0">
            <a:spAutoFit/>
          </a:bodyPr>
          <a:lstStyle/>
          <a:p>
            <a:pPr lvl="0">
              <a:lnSpc>
                <a:spcPct val="107000"/>
              </a:lnSpc>
              <a:spcAft>
                <a:spcPts val="800"/>
              </a:spcAft>
              <a:defRPr/>
            </a:pP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In Q2 2026, Tumut* recorded a median house price of $450,000 and a median land price of $125,000. This is a slight price softening of -1.1% in the past 12 months (Q2 2025 – Q2 2026) for houses, which is reflective of the current higher interest rate environment. That said, house sales increased by 5.6% sales (to 57 sales in Q2 2026), suggesting buyer demand remain high. Vacant land prices have decreased -25.0% to $125,000 into Q2 2026, however the vacant land market is extremely small at only 6 sales in Q2 2026. A slightly more affordable house price suggest that now is an ideal time for first home buyers to enter the market; especially as there is only a small number of new houses in the construction pipeline. </a:t>
            </a:r>
          </a:p>
        </p:txBody>
      </p:sp>
      <p:sp>
        <p:nvSpPr>
          <p:cNvPr id="47" name="Arrow: Down 46">
            <a:extLst>
              <a:ext uri="{FF2B5EF4-FFF2-40B4-BE49-F238E27FC236}">
                <a16:creationId xmlns:a16="http://schemas.microsoft.com/office/drawing/2014/main" id="{EA77C7D7-E72E-E092-58F7-89549180F312}"/>
              </a:ext>
            </a:extLst>
          </p:cNvPr>
          <p:cNvSpPr/>
          <p:nvPr/>
        </p:nvSpPr>
        <p:spPr>
          <a:xfrm rot="10800000">
            <a:off x="3096178" y="5161230"/>
            <a:ext cx="118370" cy="182608"/>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Arrow: Down 49">
            <a:extLst>
              <a:ext uri="{FF2B5EF4-FFF2-40B4-BE49-F238E27FC236}">
                <a16:creationId xmlns:a16="http://schemas.microsoft.com/office/drawing/2014/main" id="{E9B41E75-8390-81B9-9775-2A89C93668E4}"/>
              </a:ext>
            </a:extLst>
          </p:cNvPr>
          <p:cNvSpPr/>
          <p:nvPr/>
        </p:nvSpPr>
        <p:spPr>
          <a:xfrm>
            <a:off x="3906801" y="4872965"/>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Arrow: Down 50">
            <a:extLst>
              <a:ext uri="{FF2B5EF4-FFF2-40B4-BE49-F238E27FC236}">
                <a16:creationId xmlns:a16="http://schemas.microsoft.com/office/drawing/2014/main" id="{E1C9BDF8-1D48-65B1-57A8-F17CEBF12255}"/>
              </a:ext>
            </a:extLst>
          </p:cNvPr>
          <p:cNvSpPr/>
          <p:nvPr/>
        </p:nvSpPr>
        <p:spPr>
          <a:xfrm>
            <a:off x="3876321" y="5663875"/>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object 245">
            <a:extLst>
              <a:ext uri="{FF2B5EF4-FFF2-40B4-BE49-F238E27FC236}">
                <a16:creationId xmlns:a16="http://schemas.microsoft.com/office/drawing/2014/main" id="{593CB21F-746B-33D0-EF12-CAC8353586FF}"/>
              </a:ext>
            </a:extLst>
          </p:cNvPr>
          <p:cNvSpPr txBox="1"/>
          <p:nvPr/>
        </p:nvSpPr>
        <p:spPr>
          <a:xfrm>
            <a:off x="3006523" y="8218550"/>
            <a:ext cx="447698" cy="32059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lang="en-US" sz="2000" b="1" dirty="0">
                <a:solidFill>
                  <a:srgbClr val="494949"/>
                </a:solidFill>
                <a:latin typeface="Poppins SemiBold" panose="00000700000000000000" pitchFamily="2" charset="0"/>
                <a:cs typeface="Poppins SemiBold" panose="00000700000000000000" pitchFamily="2" charset="0"/>
              </a:rPr>
              <a:t>115</a:t>
            </a:r>
            <a:endParaRPr kumimoji="0" lang="en-AU" sz="2000" b="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endParaRPr>
          </a:p>
        </p:txBody>
      </p:sp>
      <p:sp>
        <p:nvSpPr>
          <p:cNvPr id="55" name="object 245">
            <a:extLst>
              <a:ext uri="{FF2B5EF4-FFF2-40B4-BE49-F238E27FC236}">
                <a16:creationId xmlns:a16="http://schemas.microsoft.com/office/drawing/2014/main" id="{E6537646-3FB7-7F5D-C8F7-FC4D8663F8F5}"/>
              </a:ext>
            </a:extLst>
          </p:cNvPr>
          <p:cNvSpPr txBox="1"/>
          <p:nvPr/>
        </p:nvSpPr>
        <p:spPr>
          <a:xfrm>
            <a:off x="456920" y="8555338"/>
            <a:ext cx="834411" cy="259043"/>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1600" b="1"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rPr>
              <a:t>$450</a:t>
            </a:r>
            <a:r>
              <a:rPr lang="en-AU" sz="1600" b="1" dirty="0">
                <a:solidFill>
                  <a:srgbClr val="494949"/>
                </a:solidFill>
                <a:latin typeface="Poppins SemiBold" panose="00000700000000000000" pitchFamily="2" charset="0"/>
                <a:cs typeface="Poppins SemiBold" panose="00000700000000000000" pitchFamily="2" charset="0"/>
              </a:rPr>
              <a:t>K</a:t>
            </a:r>
            <a:endParaRPr kumimoji="0" lang="en-AU" sz="1600" b="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endParaRPr>
          </a:p>
        </p:txBody>
      </p:sp>
      <p:sp>
        <p:nvSpPr>
          <p:cNvPr id="56" name="object 245">
            <a:extLst>
              <a:ext uri="{FF2B5EF4-FFF2-40B4-BE49-F238E27FC236}">
                <a16:creationId xmlns:a16="http://schemas.microsoft.com/office/drawing/2014/main" id="{C181F9A9-B98D-A16C-BDD9-31EE82D373A0}"/>
              </a:ext>
            </a:extLst>
          </p:cNvPr>
          <p:cNvSpPr txBox="1"/>
          <p:nvPr/>
        </p:nvSpPr>
        <p:spPr>
          <a:xfrm>
            <a:off x="1444899" y="8552454"/>
            <a:ext cx="777762" cy="259043"/>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160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rPr>
              <a:t>$125K</a:t>
            </a:r>
          </a:p>
        </p:txBody>
      </p:sp>
      <p:sp>
        <p:nvSpPr>
          <p:cNvPr id="66" name="object 248">
            <a:extLst>
              <a:ext uri="{FF2B5EF4-FFF2-40B4-BE49-F238E27FC236}">
                <a16:creationId xmlns:a16="http://schemas.microsoft.com/office/drawing/2014/main" id="{43D378B5-09F7-7563-EFB2-153170A0A35A}"/>
              </a:ext>
            </a:extLst>
          </p:cNvPr>
          <p:cNvSpPr txBox="1"/>
          <p:nvPr/>
        </p:nvSpPr>
        <p:spPr>
          <a:xfrm>
            <a:off x="2756649" y="7640365"/>
            <a:ext cx="1878472" cy="453968"/>
          </a:xfrm>
          <a:prstGeom prst="rect">
            <a:avLst/>
          </a:prstGeom>
        </p:spPr>
        <p:txBody>
          <a:bodyPr vert="horz" wrap="square" lIns="0" tIns="12698" rIns="0" bIns="0" rtlCol="0">
            <a:spAutoFit/>
          </a:bodyPr>
          <a:lstStyle/>
          <a:p>
            <a:pPr marL="12699" algn="ctr">
              <a:spcBef>
                <a:spcPts val="100"/>
              </a:spcBef>
              <a:defRPr/>
            </a:pPr>
            <a:r>
              <a:rPr kumimoji="0" lang="en-AU" sz="900" i="0" u="none" strike="noStrike" kern="1200" cap="none" spc="150" normalizeH="0" noProof="0" dirty="0">
                <a:ln>
                  <a:noFill/>
                </a:ln>
                <a:solidFill>
                  <a:srgbClr val="595959"/>
                </a:solidFill>
                <a:effectLst/>
                <a:uLnTx/>
                <a:uFillTx/>
                <a:latin typeface="Poppins SemiBold" panose="00000700000000000000" pitchFamily="2" charset="0"/>
                <a:cs typeface="Poppins SemiBold" panose="00000700000000000000" pitchFamily="2" charset="0"/>
              </a:rPr>
              <a:t>AVERAGE DAYS </a:t>
            </a:r>
          </a:p>
          <a:p>
            <a:pPr marL="12699" algn="ctr">
              <a:spcBef>
                <a:spcPts val="100"/>
              </a:spcBef>
              <a:defRPr/>
            </a:pPr>
            <a:r>
              <a:rPr kumimoji="0" lang="en-AU" sz="900" i="0" u="none" strike="noStrike" kern="1200" cap="none" spc="150" normalizeH="0" noProof="0" dirty="0">
                <a:ln>
                  <a:noFill/>
                </a:ln>
                <a:solidFill>
                  <a:srgbClr val="595959"/>
                </a:solidFill>
                <a:effectLst/>
                <a:uLnTx/>
                <a:uFillTx/>
                <a:latin typeface="Poppins SemiBold" panose="00000700000000000000" pitchFamily="2" charset="0"/>
                <a:cs typeface="Poppins SemiBold" panose="00000700000000000000" pitchFamily="2" charset="0"/>
              </a:rPr>
              <a:t>ON MARKET </a:t>
            </a:r>
            <a:r>
              <a:rPr lang="en-AU" sz="900" spc="150" dirty="0">
                <a:solidFill>
                  <a:srgbClr val="494949"/>
                </a:solidFill>
                <a:latin typeface="Poppins SemiBold" panose="00000700000000000000" pitchFamily="2" charset="0"/>
                <a:cs typeface="Poppins SemiBold" panose="00000700000000000000" pitchFamily="2" charset="0"/>
              </a:rPr>
              <a:t>Q2 2026</a:t>
            </a:r>
          </a:p>
          <a:p>
            <a:pPr marL="12699" algn="ctr">
              <a:spcBef>
                <a:spcPts val="100"/>
              </a:spcBef>
              <a:defRPr/>
            </a:pPr>
            <a:endParaRPr kumimoji="0" lang="en-AU" sz="900" i="0" u="none" strike="noStrike" kern="1200" cap="none" spc="150" normalizeH="0" noProof="0" dirty="0">
              <a:ln>
                <a:noFill/>
              </a:ln>
              <a:solidFill>
                <a:srgbClr val="595959"/>
              </a:solidFill>
              <a:effectLst/>
              <a:uLnTx/>
              <a:uFillTx/>
              <a:latin typeface="Poppins SemiBold" panose="00000700000000000000" pitchFamily="2" charset="0"/>
              <a:cs typeface="Poppins SemiBold" panose="00000700000000000000" pitchFamily="2" charset="0"/>
            </a:endParaRPr>
          </a:p>
        </p:txBody>
      </p:sp>
      <p:sp>
        <p:nvSpPr>
          <p:cNvPr id="67" name="object 248">
            <a:extLst>
              <a:ext uri="{FF2B5EF4-FFF2-40B4-BE49-F238E27FC236}">
                <a16:creationId xmlns:a16="http://schemas.microsoft.com/office/drawing/2014/main" id="{FB4FACF4-6C31-B36B-046A-0223CC215858}"/>
              </a:ext>
            </a:extLst>
          </p:cNvPr>
          <p:cNvSpPr txBox="1"/>
          <p:nvPr/>
        </p:nvSpPr>
        <p:spPr>
          <a:xfrm>
            <a:off x="2765387" y="8925636"/>
            <a:ext cx="1913044" cy="302645"/>
          </a:xfrm>
          <a:prstGeom prst="rect">
            <a:avLst/>
          </a:prstGeom>
        </p:spPr>
        <p:txBody>
          <a:bodyPr vert="horz" wrap="square" lIns="0" tIns="12698" rIns="0" bIns="0" rtlCol="0">
            <a:spAutoFit/>
          </a:bodyPr>
          <a:lstStyle/>
          <a:p>
            <a:pPr marL="12699" algn="ctr">
              <a:spcBef>
                <a:spcPts val="100"/>
              </a:spcBef>
              <a:defRPr/>
            </a:pPr>
            <a:r>
              <a:rPr kumimoji="0" lang="en-AU" sz="900" i="0" u="none" strike="noStrike" kern="1200" cap="none" spc="150" normalizeH="0" noProof="0" dirty="0">
                <a:ln>
                  <a:noFill/>
                </a:ln>
                <a:solidFill>
                  <a:srgbClr val="494949"/>
                </a:solidFill>
                <a:effectLst/>
                <a:uLnTx/>
                <a:uFillTx/>
                <a:latin typeface="Poppins SemiBold" panose="00000700000000000000" pitchFamily="2" charset="0"/>
                <a:cs typeface="Poppins SemiBold" panose="00000700000000000000" pitchFamily="2" charset="0"/>
              </a:rPr>
              <a:t>AVERAGE DAYS </a:t>
            </a:r>
          </a:p>
          <a:p>
            <a:pPr marL="12699" algn="ctr">
              <a:spcBef>
                <a:spcPts val="100"/>
              </a:spcBef>
              <a:defRPr/>
            </a:pPr>
            <a:r>
              <a:rPr kumimoji="0" lang="en-AU" sz="900" i="0" u="none" strike="noStrike" kern="1200" cap="none" spc="150" normalizeH="0" noProof="0" dirty="0">
                <a:ln>
                  <a:noFill/>
                </a:ln>
                <a:solidFill>
                  <a:srgbClr val="494949"/>
                </a:solidFill>
                <a:effectLst/>
                <a:uLnTx/>
                <a:uFillTx/>
                <a:latin typeface="Poppins SemiBold" panose="00000700000000000000" pitchFamily="2" charset="0"/>
                <a:cs typeface="Poppins SemiBold" panose="00000700000000000000" pitchFamily="2" charset="0"/>
              </a:rPr>
              <a:t>ON MARKET </a:t>
            </a:r>
            <a:r>
              <a:rPr lang="en-AU" sz="900" spc="150" dirty="0">
                <a:solidFill>
                  <a:srgbClr val="494949"/>
                </a:solidFill>
                <a:latin typeface="Poppins SemiBold" panose="00000700000000000000" pitchFamily="2" charset="0"/>
                <a:cs typeface="Poppins SemiBold" panose="00000700000000000000" pitchFamily="2" charset="0"/>
              </a:rPr>
              <a:t>Q2 2026</a:t>
            </a:r>
          </a:p>
        </p:txBody>
      </p:sp>
      <p:sp>
        <p:nvSpPr>
          <p:cNvPr id="69" name="object 58">
            <a:extLst>
              <a:ext uri="{FF2B5EF4-FFF2-40B4-BE49-F238E27FC236}">
                <a16:creationId xmlns:a16="http://schemas.microsoft.com/office/drawing/2014/main" id="{076132AD-379C-B06D-47D7-5839B5BDE923}"/>
              </a:ext>
            </a:extLst>
          </p:cNvPr>
          <p:cNvSpPr txBox="1"/>
          <p:nvPr/>
        </p:nvSpPr>
        <p:spPr>
          <a:xfrm>
            <a:off x="4876628" y="6012915"/>
            <a:ext cx="2455495" cy="3306031"/>
          </a:xfrm>
          <a:prstGeom prst="rect">
            <a:avLst/>
          </a:prstGeom>
        </p:spPr>
        <p:txBody>
          <a:bodyPr vert="horz" wrap="square" lIns="0" tIns="12698" rIns="0" bIns="0" rtlCol="0">
            <a:spAutoFit/>
          </a:bodyPr>
          <a:lstStyle/>
          <a:p>
            <a:pPr marL="12699" marR="138416">
              <a:spcBef>
                <a:spcPts val="580"/>
              </a:spcBef>
              <a:defRPr/>
            </a:pPr>
            <a:r>
              <a:rPr lang="en-AU" sz="900" dirty="0">
                <a:solidFill>
                  <a:srgbClr val="494949"/>
                </a:solidFill>
                <a:latin typeface="Poppins" panose="00000500000000000000" pitchFamily="2" charset="0"/>
                <a:cs typeface="Poppins" panose="00000500000000000000" pitchFamily="2" charset="0"/>
              </a:rPr>
              <a:t>The significant influx of infrastructure developments set to commence in Tumut will stimulate economic growth through local job creation in the construction process and improve liveability for residents in the long run.  </a:t>
            </a:r>
          </a:p>
          <a:p>
            <a:pPr marL="12699" marR="138416">
              <a:spcBef>
                <a:spcPts val="580"/>
              </a:spcBef>
              <a:defRPr/>
            </a:pPr>
            <a:r>
              <a:rPr lang="en-AU" sz="900" dirty="0">
                <a:solidFill>
                  <a:srgbClr val="494949"/>
                </a:solidFill>
                <a:latin typeface="Poppins" panose="00000500000000000000" pitchFamily="2" charset="0"/>
                <a:cs typeface="Poppins" panose="00000500000000000000" pitchFamily="2" charset="0"/>
              </a:rPr>
              <a:t>This in turn can attract more people to live in Tumut, which will have a spill over effect of increasing housing demand.</a:t>
            </a:r>
          </a:p>
          <a:p>
            <a:pPr marL="12699" marR="138416">
              <a:spcBef>
                <a:spcPts val="580"/>
              </a:spcBef>
              <a:defRPr/>
            </a:pPr>
            <a:r>
              <a:rPr lang="en-AU" sz="900" dirty="0">
                <a:solidFill>
                  <a:srgbClr val="494949"/>
                </a:solidFill>
                <a:latin typeface="Poppins" panose="00000500000000000000" pitchFamily="2" charset="0"/>
                <a:cs typeface="Poppins" panose="00000500000000000000" pitchFamily="2" charset="0"/>
              </a:rPr>
              <a:t> </a:t>
            </a:r>
            <a:r>
              <a:rPr kumimoji="0" lang="en-AU" sz="900" b="0" i="0" u="none" strike="noStrike" kern="1200" cap="none" spc="0" normalizeH="0" baseline="0" noProof="0" dirty="0">
                <a:ln>
                  <a:noFill/>
                </a:ln>
                <a:solidFill>
                  <a:srgbClr val="494949"/>
                </a:solidFill>
                <a:effectLst/>
                <a:uLnTx/>
                <a:uFillTx/>
                <a:latin typeface="Poppins" panose="00000500000000000000" pitchFamily="2" charset="0"/>
                <a:cs typeface="Poppins" panose="00000500000000000000" pitchFamily="2" charset="0"/>
              </a:rPr>
              <a:t>There only two residential</a:t>
            </a:r>
            <a:r>
              <a:rPr lang="en-AU" sz="900" dirty="0">
                <a:solidFill>
                  <a:srgbClr val="494949"/>
                </a:solidFill>
                <a:latin typeface="Poppins" panose="00000500000000000000" pitchFamily="2" charset="0"/>
                <a:cs typeface="Poppins" panose="00000500000000000000" pitchFamily="2" charset="0"/>
              </a:rPr>
              <a:t> projects due to commence construction between 2024 and 2027, which are </a:t>
            </a:r>
          </a:p>
          <a:p>
            <a:pPr marL="184149" marR="138416" indent="-171450">
              <a:spcBef>
                <a:spcPts val="580"/>
              </a:spcBef>
              <a:buFont typeface="Arial" panose="020B0604020202020204" pitchFamily="34" charset="0"/>
              <a:buChar char="•"/>
              <a:defRPr/>
            </a:pPr>
            <a:r>
              <a:rPr lang="en-AU" sz="900" dirty="0">
                <a:solidFill>
                  <a:srgbClr val="494949"/>
                </a:solidFill>
                <a:latin typeface="Poppins" panose="00000500000000000000" pitchFamily="2" charset="0"/>
                <a:cs typeface="Poppins" panose="00000500000000000000" pitchFamily="2" charset="0"/>
              </a:rPr>
              <a:t>140 Lambie Street Units (3 Units) </a:t>
            </a:r>
          </a:p>
          <a:p>
            <a:pPr marL="184149" marR="138416" indent="-171450">
              <a:spcBef>
                <a:spcPts val="580"/>
              </a:spcBef>
              <a:buFont typeface="Arial" panose="020B0604020202020204" pitchFamily="34" charset="0"/>
              <a:buChar char="•"/>
              <a:defRPr/>
            </a:pPr>
            <a:r>
              <a:rPr lang="en-AU" sz="900" dirty="0">
                <a:solidFill>
                  <a:srgbClr val="494949"/>
                </a:solidFill>
                <a:latin typeface="Poppins" panose="00000500000000000000" pitchFamily="2" charset="0"/>
                <a:cs typeface="Poppins" panose="00000500000000000000" pitchFamily="2" charset="0"/>
              </a:rPr>
              <a:t>Lot 9 Fitzroy Street Dwellings (6 Dwellings)</a:t>
            </a:r>
          </a:p>
          <a:p>
            <a:pPr marL="12699" marR="138416" lvl="0">
              <a:spcBef>
                <a:spcPts val="580"/>
              </a:spcBef>
              <a:defRPr/>
            </a:pPr>
            <a:r>
              <a:rPr lang="en-AU" sz="900" dirty="0">
                <a:solidFill>
                  <a:srgbClr val="494949"/>
                </a:solidFill>
                <a:latin typeface="Poppins" panose="00000500000000000000" pitchFamily="2" charset="0"/>
                <a:cs typeface="Poppins" panose="00000500000000000000" pitchFamily="2" charset="0"/>
              </a:rPr>
              <a:t>The incoming residential stock will not be enough, compared to the 57 house sales in Q2 2026. Therefore, Tumut will be undersupplied, which will lead to more price growth, for all property types (not just houses).  </a:t>
            </a:r>
          </a:p>
        </p:txBody>
      </p:sp>
      <p:sp>
        <p:nvSpPr>
          <p:cNvPr id="73" name="Arrow: Down 72">
            <a:extLst>
              <a:ext uri="{FF2B5EF4-FFF2-40B4-BE49-F238E27FC236}">
                <a16:creationId xmlns:a16="http://schemas.microsoft.com/office/drawing/2014/main" id="{F783AB5F-4F80-17A4-7554-8CF0C088993C}"/>
              </a:ext>
            </a:extLst>
          </p:cNvPr>
          <p:cNvSpPr/>
          <p:nvPr/>
        </p:nvSpPr>
        <p:spPr>
          <a:xfrm>
            <a:off x="3069254" y="5974461"/>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4" name="Arrow: Down 73">
            <a:extLst>
              <a:ext uri="{FF2B5EF4-FFF2-40B4-BE49-F238E27FC236}">
                <a16:creationId xmlns:a16="http://schemas.microsoft.com/office/drawing/2014/main" id="{BDBD1987-E8E7-9FD3-01C6-3B95F08F84AC}"/>
              </a:ext>
            </a:extLst>
          </p:cNvPr>
          <p:cNvSpPr/>
          <p:nvPr/>
        </p:nvSpPr>
        <p:spPr>
          <a:xfrm>
            <a:off x="3872016" y="5974461"/>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0" name="object 245">
            <a:extLst>
              <a:ext uri="{FF2B5EF4-FFF2-40B4-BE49-F238E27FC236}">
                <a16:creationId xmlns:a16="http://schemas.microsoft.com/office/drawing/2014/main" id="{B0F62D28-B290-597A-70CD-EE0AB1A4DA7F}"/>
              </a:ext>
            </a:extLst>
          </p:cNvPr>
          <p:cNvSpPr txBox="1"/>
          <p:nvPr/>
        </p:nvSpPr>
        <p:spPr>
          <a:xfrm>
            <a:off x="3888769" y="8212649"/>
            <a:ext cx="447698" cy="32059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lang="en-US" sz="2000" b="1" dirty="0">
                <a:solidFill>
                  <a:srgbClr val="494949"/>
                </a:solidFill>
                <a:latin typeface="Poppins SemiBold" panose="00000700000000000000" pitchFamily="2" charset="0"/>
                <a:cs typeface="Poppins SemiBold" panose="00000700000000000000" pitchFamily="2" charset="0"/>
              </a:rPr>
              <a:t>193</a:t>
            </a:r>
            <a:endParaRPr kumimoji="0" lang="en-AU" sz="2000" b="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endParaRPr>
          </a:p>
        </p:txBody>
      </p:sp>
      <p:sp>
        <p:nvSpPr>
          <p:cNvPr id="168" name="object 245">
            <a:extLst>
              <a:ext uri="{FF2B5EF4-FFF2-40B4-BE49-F238E27FC236}">
                <a16:creationId xmlns:a16="http://schemas.microsoft.com/office/drawing/2014/main" id="{818F7A12-1914-173B-C956-87E4F988C1C8}"/>
              </a:ext>
            </a:extLst>
          </p:cNvPr>
          <p:cNvSpPr txBox="1"/>
          <p:nvPr/>
        </p:nvSpPr>
        <p:spPr>
          <a:xfrm>
            <a:off x="1463173" y="9835756"/>
            <a:ext cx="733328" cy="259043"/>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160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rPr>
              <a:t>$332</a:t>
            </a:r>
          </a:p>
        </p:txBody>
      </p:sp>
      <p:sp>
        <p:nvSpPr>
          <p:cNvPr id="172" name="object 248">
            <a:extLst>
              <a:ext uri="{FF2B5EF4-FFF2-40B4-BE49-F238E27FC236}">
                <a16:creationId xmlns:a16="http://schemas.microsoft.com/office/drawing/2014/main" id="{5AAEEC15-C59E-0D26-711D-FB26C60AC961}"/>
              </a:ext>
            </a:extLst>
          </p:cNvPr>
          <p:cNvSpPr txBox="1"/>
          <p:nvPr/>
        </p:nvSpPr>
        <p:spPr>
          <a:xfrm>
            <a:off x="2894831" y="9934154"/>
            <a:ext cx="658661" cy="174405"/>
          </a:xfrm>
          <a:prstGeom prst="rect">
            <a:avLst/>
          </a:prstGeom>
        </p:spPr>
        <p:txBody>
          <a:bodyPr vert="horz" wrap="square" lIns="0" tIns="12698" rIns="0" bIns="0" rtlCol="0">
            <a:spAutoFit/>
          </a:bodyPr>
          <a:lstStyle/>
          <a:p>
            <a:pPr marL="12699">
              <a:spcBef>
                <a:spcPts val="100"/>
              </a:spcBef>
            </a:pPr>
            <a:r>
              <a:rPr lang="en-AU" sz="1050" spc="300" dirty="0">
                <a:solidFill>
                  <a:srgbClr val="494949"/>
                </a:solidFill>
                <a:latin typeface="Poppins SemiBold" panose="00000700000000000000" pitchFamily="2" charset="0"/>
                <a:cs typeface="Poppins SemiBold" panose="00000700000000000000" pitchFamily="2" charset="0"/>
              </a:rPr>
              <a:t>HOUSE</a:t>
            </a:r>
            <a:endParaRPr sz="1050" spc="300" dirty="0">
              <a:solidFill>
                <a:srgbClr val="494949"/>
              </a:solidFill>
              <a:latin typeface="Poppins SemiBold" panose="00000700000000000000" pitchFamily="2" charset="0"/>
              <a:cs typeface="Poppins SemiBold" panose="00000700000000000000" pitchFamily="2" charset="0"/>
            </a:endParaRPr>
          </a:p>
        </p:txBody>
      </p:sp>
      <p:sp>
        <p:nvSpPr>
          <p:cNvPr id="173" name="object 248">
            <a:extLst>
              <a:ext uri="{FF2B5EF4-FFF2-40B4-BE49-F238E27FC236}">
                <a16:creationId xmlns:a16="http://schemas.microsoft.com/office/drawing/2014/main" id="{2B7A32E2-D594-125E-B6EA-F8986440C884}"/>
              </a:ext>
            </a:extLst>
          </p:cNvPr>
          <p:cNvSpPr txBox="1"/>
          <p:nvPr/>
        </p:nvSpPr>
        <p:spPr>
          <a:xfrm>
            <a:off x="3795649" y="9936319"/>
            <a:ext cx="658661" cy="174405"/>
          </a:xfrm>
          <a:prstGeom prst="rect">
            <a:avLst/>
          </a:prstGeom>
        </p:spPr>
        <p:txBody>
          <a:bodyPr vert="horz" wrap="square" lIns="0" tIns="12698" rIns="0" bIns="0" rtlCol="0">
            <a:spAutoFit/>
          </a:bodyPr>
          <a:lstStyle/>
          <a:p>
            <a:pPr marL="12699" algn="ctr">
              <a:spcBef>
                <a:spcPts val="100"/>
              </a:spcBef>
            </a:pPr>
            <a:r>
              <a:rPr lang="en-AU" sz="1050" spc="600" dirty="0">
                <a:solidFill>
                  <a:srgbClr val="494949"/>
                </a:solidFill>
                <a:latin typeface="Poppins SemiBold" panose="00000700000000000000" pitchFamily="2" charset="0"/>
                <a:cs typeface="Poppins SemiBold" panose="00000700000000000000" pitchFamily="2" charset="0"/>
              </a:rPr>
              <a:t>UNIT</a:t>
            </a:r>
            <a:endParaRPr sz="1050" spc="600" dirty="0">
              <a:solidFill>
                <a:srgbClr val="494949"/>
              </a:solidFill>
              <a:latin typeface="Poppins SemiBold" panose="00000700000000000000" pitchFamily="2" charset="0"/>
              <a:cs typeface="Poppins SemiBold" panose="00000700000000000000" pitchFamily="2" charset="0"/>
            </a:endParaRPr>
          </a:p>
        </p:txBody>
      </p:sp>
      <p:sp>
        <p:nvSpPr>
          <p:cNvPr id="174" name="object 245">
            <a:extLst>
              <a:ext uri="{FF2B5EF4-FFF2-40B4-BE49-F238E27FC236}">
                <a16:creationId xmlns:a16="http://schemas.microsoft.com/office/drawing/2014/main" id="{82CD8CD5-517A-14CC-5087-9AB555478075}"/>
              </a:ext>
            </a:extLst>
          </p:cNvPr>
          <p:cNvSpPr txBox="1"/>
          <p:nvPr/>
        </p:nvSpPr>
        <p:spPr>
          <a:xfrm>
            <a:off x="2983021" y="9561658"/>
            <a:ext cx="447698" cy="32059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US" sz="2000" b="1"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rPr>
              <a:t>27</a:t>
            </a:r>
            <a:endParaRPr kumimoji="0" lang="en-AU" sz="2000" b="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endParaRPr>
          </a:p>
        </p:txBody>
      </p:sp>
      <p:sp>
        <p:nvSpPr>
          <p:cNvPr id="176" name="object 245">
            <a:extLst>
              <a:ext uri="{FF2B5EF4-FFF2-40B4-BE49-F238E27FC236}">
                <a16:creationId xmlns:a16="http://schemas.microsoft.com/office/drawing/2014/main" id="{42714C8C-5101-91ED-3548-AF6B2F8B9B90}"/>
              </a:ext>
            </a:extLst>
          </p:cNvPr>
          <p:cNvSpPr txBox="1"/>
          <p:nvPr/>
        </p:nvSpPr>
        <p:spPr>
          <a:xfrm>
            <a:off x="3865267" y="9555757"/>
            <a:ext cx="447698" cy="320599"/>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2000" b="1"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rPr>
              <a:t>24</a:t>
            </a:r>
            <a:endParaRPr kumimoji="0" lang="en-AU" sz="2000" b="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endParaRPr>
          </a:p>
        </p:txBody>
      </p:sp>
      <p:sp>
        <p:nvSpPr>
          <p:cNvPr id="9" name="object 245">
            <a:extLst>
              <a:ext uri="{FF2B5EF4-FFF2-40B4-BE49-F238E27FC236}">
                <a16:creationId xmlns:a16="http://schemas.microsoft.com/office/drawing/2014/main" id="{23BCA573-43A3-4372-D14B-1367D5D2C5A8}"/>
              </a:ext>
            </a:extLst>
          </p:cNvPr>
          <p:cNvSpPr txBox="1"/>
          <p:nvPr/>
        </p:nvSpPr>
        <p:spPr>
          <a:xfrm>
            <a:off x="487689" y="9830950"/>
            <a:ext cx="733328" cy="259043"/>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sz="1600" b="1"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rPr>
              <a:t>$465</a:t>
            </a:r>
            <a:endParaRPr kumimoji="0" lang="en-AU" sz="1600" b="0" i="0" u="none" strike="noStrike" kern="1200" cap="none" spc="0" normalizeH="0" baseline="0" noProof="0" dirty="0">
              <a:ln>
                <a:noFill/>
              </a:ln>
              <a:solidFill>
                <a:srgbClr val="494949"/>
              </a:solidFill>
              <a:uLnTx/>
              <a:uFillTx/>
              <a:latin typeface="Poppins SemiBold" panose="00000700000000000000" pitchFamily="2" charset="0"/>
              <a:cs typeface="Poppins SemiBold" panose="00000700000000000000" pitchFamily="2" charset="0"/>
            </a:endParaRPr>
          </a:p>
        </p:txBody>
      </p:sp>
      <p:sp>
        <p:nvSpPr>
          <p:cNvPr id="12" name="Arrow: Down 11">
            <a:extLst>
              <a:ext uri="{FF2B5EF4-FFF2-40B4-BE49-F238E27FC236}">
                <a16:creationId xmlns:a16="http://schemas.microsoft.com/office/drawing/2014/main" id="{09A3EAB5-8043-E5BD-6BF6-1CE3168F9970}"/>
              </a:ext>
            </a:extLst>
          </p:cNvPr>
          <p:cNvSpPr/>
          <p:nvPr/>
        </p:nvSpPr>
        <p:spPr>
          <a:xfrm>
            <a:off x="3902496" y="4580993"/>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Arrow: Down 16">
            <a:extLst>
              <a:ext uri="{FF2B5EF4-FFF2-40B4-BE49-F238E27FC236}">
                <a16:creationId xmlns:a16="http://schemas.microsoft.com/office/drawing/2014/main" id="{7863C1EA-D20C-CFC5-B393-73D98DE43DF1}"/>
              </a:ext>
            </a:extLst>
          </p:cNvPr>
          <p:cNvSpPr/>
          <p:nvPr/>
        </p:nvSpPr>
        <p:spPr>
          <a:xfrm>
            <a:off x="3069254" y="5667298"/>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Arrow: Down 5">
            <a:extLst>
              <a:ext uri="{FF2B5EF4-FFF2-40B4-BE49-F238E27FC236}">
                <a16:creationId xmlns:a16="http://schemas.microsoft.com/office/drawing/2014/main" id="{683D6DC6-FCB5-117A-5795-E0C0F5D344C9}"/>
              </a:ext>
            </a:extLst>
          </p:cNvPr>
          <p:cNvSpPr/>
          <p:nvPr/>
        </p:nvSpPr>
        <p:spPr>
          <a:xfrm>
            <a:off x="3908163" y="5161230"/>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1" name="Picture 100" descr="A grey pin on a black background&#10;&#10;Description automatically generated">
            <a:extLst>
              <a:ext uri="{FF2B5EF4-FFF2-40B4-BE49-F238E27FC236}">
                <a16:creationId xmlns:a16="http://schemas.microsoft.com/office/drawing/2014/main" id="{E6F5AC57-C723-3D53-6AEF-2307BA915A1F}"/>
              </a:ext>
            </a:extLst>
          </p:cNvPr>
          <p:cNvPicPr>
            <a:picLocks noChangeAspect="1"/>
          </p:cNvPicPr>
          <p:nvPr/>
        </p:nvPicPr>
        <p:blipFill>
          <a:blip r:embed="rId2" cstate="screen">
            <a:lum bright="70000" contrast="-70000"/>
            <a:extLst>
              <a:ext uri="{28A0092B-C50C-407E-A947-70E740481C1C}">
                <a14:useLocalDpi xmlns:a14="http://schemas.microsoft.com/office/drawing/2010/main" val="0"/>
              </a:ext>
            </a:extLst>
          </a:blip>
          <a:stretch>
            <a:fillRect/>
          </a:stretch>
        </p:blipFill>
        <p:spPr>
          <a:xfrm>
            <a:off x="595029" y="5760789"/>
            <a:ext cx="438127" cy="460034"/>
          </a:xfrm>
          <a:prstGeom prst="rect">
            <a:avLst/>
          </a:prstGeom>
        </p:spPr>
      </p:pic>
      <p:pic>
        <p:nvPicPr>
          <p:cNvPr id="3" name="Picture 2" descr="A grey pin on a black background&#10;&#10;Description automatically generated">
            <a:extLst>
              <a:ext uri="{FF2B5EF4-FFF2-40B4-BE49-F238E27FC236}">
                <a16:creationId xmlns:a16="http://schemas.microsoft.com/office/drawing/2014/main" id="{7C034444-5701-85E1-62BC-93E8D622FADA}"/>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592140" y="8010286"/>
            <a:ext cx="516350" cy="542168"/>
          </a:xfrm>
          <a:prstGeom prst="rect">
            <a:avLst/>
          </a:prstGeom>
        </p:spPr>
      </p:pic>
      <p:sp>
        <p:nvSpPr>
          <p:cNvPr id="4" name="Arrow: Down 3">
            <a:extLst>
              <a:ext uri="{FF2B5EF4-FFF2-40B4-BE49-F238E27FC236}">
                <a16:creationId xmlns:a16="http://schemas.microsoft.com/office/drawing/2014/main" id="{7CD2B6B6-CAD2-FA89-2311-932CD5FDEC14}"/>
              </a:ext>
            </a:extLst>
          </p:cNvPr>
          <p:cNvSpPr/>
          <p:nvPr/>
        </p:nvSpPr>
        <p:spPr>
          <a:xfrm>
            <a:off x="3096177" y="4872965"/>
            <a:ext cx="118370" cy="182608"/>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Arrow: Down 9">
            <a:extLst>
              <a:ext uri="{FF2B5EF4-FFF2-40B4-BE49-F238E27FC236}">
                <a16:creationId xmlns:a16="http://schemas.microsoft.com/office/drawing/2014/main" id="{C7A0C7A4-C5FA-18F1-81E8-C598A4C5EC70}"/>
              </a:ext>
            </a:extLst>
          </p:cNvPr>
          <p:cNvSpPr/>
          <p:nvPr/>
        </p:nvSpPr>
        <p:spPr>
          <a:xfrm rot="10800000">
            <a:off x="3096178" y="4580993"/>
            <a:ext cx="118370" cy="182608"/>
          </a:xfrm>
          <a:prstGeom prst="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6" tIns="45713" rIns="91426" bIns="45713"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2" name="Chart 1">
            <a:extLst>
              <a:ext uri="{FF2B5EF4-FFF2-40B4-BE49-F238E27FC236}">
                <a16:creationId xmlns:a16="http://schemas.microsoft.com/office/drawing/2014/main" id="{69124D13-3731-414A-9295-5F307DE207FE}"/>
              </a:ext>
            </a:extLst>
          </p:cNvPr>
          <p:cNvGraphicFramePr>
            <a:graphicFrameLocks/>
          </p:cNvGraphicFramePr>
          <p:nvPr>
            <p:extLst>
              <p:ext uri="{D42A27DB-BD31-4B8C-83A1-F6EECF244321}">
                <p14:modId xmlns:p14="http://schemas.microsoft.com/office/powerpoint/2010/main" val="3269547518"/>
              </p:ext>
            </p:extLst>
          </p:nvPr>
        </p:nvGraphicFramePr>
        <p:xfrm>
          <a:off x="3687659" y="3189822"/>
          <a:ext cx="4393391" cy="2919407"/>
        </p:xfrm>
        <a:graphic>
          <a:graphicData uri="http://schemas.openxmlformats.org/drawingml/2006/chart">
            <c:chart xmlns:c="http://schemas.openxmlformats.org/drawingml/2006/chart" xmlns:r="http://schemas.openxmlformats.org/officeDocument/2006/relationships" r:id="rId4"/>
          </a:graphicData>
        </a:graphic>
      </p:graphicFrame>
      <p:pic>
        <p:nvPicPr>
          <p:cNvPr id="5" name="Picture 4" descr="A close up of a logo&#10;&#10;Description automatically generated">
            <a:extLst>
              <a:ext uri="{FF2B5EF4-FFF2-40B4-BE49-F238E27FC236}">
                <a16:creationId xmlns:a16="http://schemas.microsoft.com/office/drawing/2014/main" id="{A5CB74BF-66C8-B00C-21DF-4F4896B9F8DE}"/>
              </a:ext>
            </a:extLst>
          </p:cNvPr>
          <p:cNvPicPr>
            <a:picLocks noChangeAspect="1"/>
          </p:cNvPicPr>
          <p:nvPr/>
        </p:nvPicPr>
        <p:blipFill>
          <a:blip r:embed="rId5"/>
          <a:stretch>
            <a:fillRect/>
          </a:stretch>
        </p:blipFill>
        <p:spPr>
          <a:xfrm>
            <a:off x="6167708" y="9545687"/>
            <a:ext cx="474585" cy="427364"/>
          </a:xfrm>
          <a:prstGeom prst="rect">
            <a:avLst/>
          </a:prstGeom>
        </p:spPr>
      </p:pic>
      <p:sp>
        <p:nvSpPr>
          <p:cNvPr id="7" name="object 162">
            <a:extLst>
              <a:ext uri="{FF2B5EF4-FFF2-40B4-BE49-F238E27FC236}">
                <a16:creationId xmlns:a16="http://schemas.microsoft.com/office/drawing/2014/main" id="{610A7B00-BA47-11E4-B461-61E39331E83F}"/>
              </a:ext>
            </a:extLst>
          </p:cNvPr>
          <p:cNvSpPr txBox="1"/>
          <p:nvPr/>
        </p:nvSpPr>
        <p:spPr>
          <a:xfrm>
            <a:off x="6051945" y="10003106"/>
            <a:ext cx="718153" cy="135933"/>
          </a:xfrm>
          <a:prstGeom prst="rect">
            <a:avLst/>
          </a:prstGeom>
        </p:spPr>
        <p:txBody>
          <a:bodyPr vert="horz" wrap="square" lIns="0" tIns="12698" rIns="0" bIns="0" rtlCol="0">
            <a:spAutoFit/>
          </a:bodyPr>
          <a:lstStyle/>
          <a:p>
            <a:pPr marL="132702" marR="0" lvl="0" indent="0" algn="l" defTabSz="457200" rtl="0" eaLnBrk="1" fontAlgn="auto" latinLnBrk="0" hangingPunct="1">
              <a:lnSpc>
                <a:spcPct val="100000"/>
              </a:lnSpc>
              <a:spcBef>
                <a:spcPts val="0"/>
              </a:spcBef>
              <a:spcAft>
                <a:spcPts val="0"/>
              </a:spcAft>
              <a:buClrTx/>
              <a:buSzTx/>
              <a:buFontTx/>
              <a:buNone/>
              <a:tabLst>
                <a:tab pos="1189871" algn="l"/>
              </a:tabLst>
              <a:defRPr/>
            </a:pPr>
            <a:r>
              <a:rPr kumimoji="0" lang="en-AU" sz="800" i="0" u="none" strike="noStrike" kern="1200" cap="none" spc="0" normalizeH="0" baseline="0" noProof="0" dirty="0">
                <a:ln>
                  <a:noFill/>
                </a:ln>
                <a:solidFill>
                  <a:srgbClr val="595959"/>
                </a:solidFill>
                <a:effectLst/>
                <a:uLnTx/>
                <a:uFillTx/>
                <a:latin typeface="Poppins SemiBold" panose="00000700000000000000" pitchFamily="2" charset="0"/>
                <a:cs typeface="Poppins SemiBold" panose="00000700000000000000" pitchFamily="2" charset="0"/>
              </a:rPr>
              <a:t>Dwellings</a:t>
            </a:r>
          </a:p>
        </p:txBody>
      </p:sp>
      <p:sp>
        <p:nvSpPr>
          <p:cNvPr id="11" name="object 92">
            <a:extLst>
              <a:ext uri="{FF2B5EF4-FFF2-40B4-BE49-F238E27FC236}">
                <a16:creationId xmlns:a16="http://schemas.microsoft.com/office/drawing/2014/main" id="{6BAD689A-A679-AC72-017B-912A83C25037}"/>
              </a:ext>
            </a:extLst>
          </p:cNvPr>
          <p:cNvSpPr txBox="1"/>
          <p:nvPr/>
        </p:nvSpPr>
        <p:spPr>
          <a:xfrm>
            <a:off x="5151127" y="10039798"/>
            <a:ext cx="823999" cy="253913"/>
          </a:xfrm>
          <a:prstGeom prst="rect">
            <a:avLst/>
          </a:prstGeom>
        </p:spPr>
        <p:txBody>
          <a:bodyPr vert="horz" wrap="square" lIns="0" tIns="22857" rIns="0" bIns="0" rtlCol="0">
            <a:spAutoFit/>
          </a:bodyPr>
          <a:lstStyle/>
          <a:p>
            <a:pPr marL="12699" marR="5079" lvl="0" indent="10794" algn="ctr" defTabSz="457200" rtl="0" eaLnBrk="1" fontAlgn="auto" latinLnBrk="0" hangingPunct="1">
              <a:lnSpc>
                <a:spcPts val="900"/>
              </a:lnSpc>
              <a:spcBef>
                <a:spcPts val="180"/>
              </a:spcBef>
              <a:spcAft>
                <a:spcPts val="0"/>
              </a:spcAft>
              <a:buClrTx/>
              <a:buSzTx/>
              <a:buFontTx/>
              <a:buNone/>
              <a:tabLst/>
              <a:defRPr/>
            </a:pPr>
            <a:r>
              <a:rPr kumimoji="0" lang="en-AU" sz="800" i="0" u="none" strike="noStrike" kern="1200" cap="none" spc="0" normalizeH="0" baseline="0" noProof="0" dirty="0">
                <a:ln>
                  <a:noFill/>
                </a:ln>
                <a:solidFill>
                  <a:srgbClr val="595959"/>
                </a:solidFill>
                <a:effectLst/>
                <a:uLnTx/>
                <a:uFillTx/>
                <a:latin typeface="Poppins SemiBold" panose="00000700000000000000" pitchFamily="2" charset="0"/>
                <a:cs typeface="Poppins SemiBold" panose="00000700000000000000" pitchFamily="2" charset="0"/>
              </a:rPr>
              <a:t>3 </a:t>
            </a:r>
            <a:r>
              <a:rPr kumimoji="0" sz="800" i="0" u="none" strike="noStrike" kern="1200" cap="none" spc="0" normalizeH="0" baseline="0" noProof="0" dirty="0">
                <a:ln>
                  <a:noFill/>
                </a:ln>
                <a:solidFill>
                  <a:srgbClr val="595959"/>
                </a:solidFill>
                <a:effectLst/>
                <a:uLnTx/>
                <a:uFillTx/>
                <a:latin typeface="Poppins SemiBold" panose="00000700000000000000" pitchFamily="2" charset="0"/>
                <a:cs typeface="Poppins SemiBold" panose="00000700000000000000" pitchFamily="2" charset="0"/>
              </a:rPr>
              <a:t>Units/  Apartments</a:t>
            </a:r>
          </a:p>
        </p:txBody>
      </p:sp>
      <p:sp>
        <p:nvSpPr>
          <p:cNvPr id="13" name="object 93">
            <a:extLst>
              <a:ext uri="{FF2B5EF4-FFF2-40B4-BE49-F238E27FC236}">
                <a16:creationId xmlns:a16="http://schemas.microsoft.com/office/drawing/2014/main" id="{5A694FE0-B6D2-90C3-39BF-D742705F6671}"/>
              </a:ext>
            </a:extLst>
          </p:cNvPr>
          <p:cNvSpPr txBox="1"/>
          <p:nvPr/>
        </p:nvSpPr>
        <p:spPr>
          <a:xfrm>
            <a:off x="6248386" y="9729395"/>
            <a:ext cx="309237" cy="197488"/>
          </a:xfrm>
          <a:prstGeom prst="rect">
            <a:avLst/>
          </a:prstGeom>
        </p:spPr>
        <p:txBody>
          <a:bodyPr vert="horz" wrap="square" lIns="0" tIns="12698" rIns="0" bIns="0" rtlCol="0">
            <a:spAutoFit/>
          </a:bodyPr>
          <a:lstStyle/>
          <a:p>
            <a:pPr marL="12699" algn="ctr">
              <a:spcBef>
                <a:spcPts val="100"/>
              </a:spcBef>
            </a:pPr>
            <a:r>
              <a:rPr lang="en-AU" sz="1200" dirty="0">
                <a:solidFill>
                  <a:schemeClr val="bg1"/>
                </a:solidFill>
                <a:latin typeface="Poppins SemiBold" panose="00000700000000000000" pitchFamily="2" charset="0"/>
                <a:cs typeface="Poppins SemiBold" panose="00000700000000000000" pitchFamily="2" charset="0"/>
              </a:rPr>
              <a:t>6</a:t>
            </a:r>
            <a:endParaRPr sz="800" dirty="0">
              <a:solidFill>
                <a:schemeClr val="bg1"/>
              </a:solidFill>
              <a:latin typeface="Poppins SemiBold" panose="00000700000000000000" pitchFamily="2" charset="0"/>
              <a:cs typeface="Poppins SemiBold" panose="00000700000000000000" pitchFamily="2" charset="0"/>
            </a:endParaRPr>
          </a:p>
        </p:txBody>
      </p:sp>
      <p:pic>
        <p:nvPicPr>
          <p:cNvPr id="14" name="Graphic 13" descr="Building with solid fill">
            <a:extLst>
              <a:ext uri="{FF2B5EF4-FFF2-40B4-BE49-F238E27FC236}">
                <a16:creationId xmlns:a16="http://schemas.microsoft.com/office/drawing/2014/main" id="{51E7D044-E7DB-460F-0FA0-30B5C81C64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233794" y="9342909"/>
            <a:ext cx="658661" cy="658661"/>
          </a:xfrm>
          <a:prstGeom prst="rect">
            <a:avLst/>
          </a:prstGeom>
        </p:spPr>
      </p:pic>
    </p:spTree>
    <p:extLst>
      <p:ext uri="{BB962C8B-B14F-4D97-AF65-F5344CB8AC3E}">
        <p14:creationId xmlns:p14="http://schemas.microsoft.com/office/powerpoint/2010/main" val="2053595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312">
            <a:extLst>
              <a:ext uri="{FF2B5EF4-FFF2-40B4-BE49-F238E27FC236}">
                <a16:creationId xmlns:a16="http://schemas.microsoft.com/office/drawing/2014/main" id="{2549C482-825B-4D0C-85CA-571818E08B6B}"/>
              </a:ext>
            </a:extLst>
          </p:cNvPr>
          <p:cNvSpPr txBox="1"/>
          <p:nvPr/>
        </p:nvSpPr>
        <p:spPr>
          <a:xfrm>
            <a:off x="3736655" y="761742"/>
            <a:ext cx="3480241" cy="3433117"/>
          </a:xfrm>
          <a:prstGeom prst="rect">
            <a:avLst/>
          </a:prstGeom>
        </p:spPr>
        <p:txBody>
          <a:bodyPr vert="horz" wrap="square" lIns="0" tIns="12698" rIns="0" bIns="0" rtlCol="0">
            <a:spAutoFit/>
          </a:bodyPr>
          <a:lstStyle/>
          <a:p>
            <a:pPr marL="12699" marR="5079">
              <a:lnSpc>
                <a:spcPct val="108300"/>
              </a:lnSpc>
              <a:spcBef>
                <a:spcPts val="100"/>
              </a:spcBef>
            </a:pPr>
            <a:r>
              <a:rPr lang="en-AU" sz="900" dirty="0">
                <a:solidFill>
                  <a:srgbClr val="494949"/>
                </a:solidFill>
                <a:latin typeface="Poppins" panose="00000500000000000000" pitchFamily="2" charset="0"/>
                <a:cs typeface="Poppins" panose="00000500000000000000" pitchFamily="2" charset="0"/>
              </a:rPr>
              <a:t>In the past 12 months to Q2 2026 average vendor discount for houses have tightened slightly, to a discount of -6.3%. The housing market still favours buyers, where sellers are willing to accept below the initial listing price. That said, this is still less discount than 12 months ago, and with very little number of new houses being built there is a high chance it will tighten further. Thus, buyers must act fast. </a:t>
            </a:r>
          </a:p>
          <a:p>
            <a:pPr marL="12699" marR="5079">
              <a:lnSpc>
                <a:spcPct val="108300"/>
              </a:lnSpc>
              <a:spcBef>
                <a:spcPts val="100"/>
              </a:spcBef>
            </a:pPr>
            <a:endParaRPr lang="en-AU" sz="700" dirty="0">
              <a:solidFill>
                <a:srgbClr val="494949"/>
              </a:solidFill>
              <a:highlight>
                <a:srgbClr val="FFFF00"/>
              </a:highlight>
              <a:latin typeface="Poppins" panose="00000500000000000000" pitchFamily="2" charset="0"/>
              <a:cs typeface="Poppins" panose="00000500000000000000" pitchFamily="2" charset="0"/>
            </a:endParaRPr>
          </a:p>
          <a:p>
            <a:pPr marL="12699" marR="5079">
              <a:lnSpc>
                <a:spcPct val="108300"/>
              </a:lnSpc>
              <a:spcBef>
                <a:spcPts val="100"/>
              </a:spcBef>
            </a:pPr>
            <a:r>
              <a:rPr lang="en-AU" sz="900" dirty="0">
                <a:solidFill>
                  <a:srgbClr val="494949"/>
                </a:solidFill>
                <a:latin typeface="Poppins" panose="00000500000000000000" pitchFamily="2" charset="0"/>
                <a:cs typeface="Poppins" panose="00000500000000000000" pitchFamily="2" charset="0"/>
              </a:rPr>
              <a:t>The suburb of Tumut has historically been a more premium market compared to Snowy Valley Local Government Area (LGA) in median house prices. For median land prices, the suburb of Tumut has tracked on par with the wider LGA historically. 2026</a:t>
            </a:r>
            <a:r>
              <a:rPr lang="en-AU" sz="900" baseline="30000" dirty="0">
                <a:solidFill>
                  <a:srgbClr val="494949"/>
                </a:solidFill>
                <a:latin typeface="Poppins" panose="00000500000000000000" pitchFamily="2" charset="0"/>
                <a:cs typeface="Poppins" panose="00000500000000000000" pitchFamily="2" charset="0"/>
              </a:rPr>
              <a:t>#</a:t>
            </a:r>
            <a:r>
              <a:rPr lang="en-AU" sz="900" dirty="0">
                <a:solidFill>
                  <a:srgbClr val="494949"/>
                </a:solidFill>
                <a:latin typeface="Poppins" panose="00000500000000000000" pitchFamily="2" charset="0"/>
                <a:cs typeface="Poppins" panose="00000500000000000000" pitchFamily="2" charset="0"/>
              </a:rPr>
              <a:t> saw this trends continue for houses, however the suburb is now a more premium option for land.</a:t>
            </a:r>
          </a:p>
          <a:p>
            <a:pPr marL="12699" marR="5079">
              <a:lnSpc>
                <a:spcPct val="108300"/>
              </a:lnSpc>
              <a:spcBef>
                <a:spcPts val="100"/>
              </a:spcBef>
            </a:pPr>
            <a:endParaRPr lang="en-AU" sz="700" dirty="0">
              <a:solidFill>
                <a:srgbClr val="494949"/>
              </a:solidFill>
              <a:highlight>
                <a:srgbClr val="FFFF00"/>
              </a:highlight>
              <a:latin typeface="Poppins" panose="00000500000000000000" pitchFamily="2" charset="0"/>
              <a:cs typeface="Poppins" panose="00000500000000000000" pitchFamily="2" charset="0"/>
            </a:endParaRPr>
          </a:p>
          <a:p>
            <a:pPr marL="12699" marR="5079">
              <a:lnSpc>
                <a:spcPct val="108300"/>
              </a:lnSpc>
              <a:spcBef>
                <a:spcPts val="100"/>
              </a:spcBef>
            </a:pPr>
            <a:r>
              <a:rPr lang="en-AU" sz="900" dirty="0">
                <a:solidFill>
                  <a:srgbClr val="494949"/>
                </a:solidFill>
                <a:latin typeface="Poppins" panose="00000500000000000000" pitchFamily="2" charset="0"/>
                <a:cs typeface="Poppins" panose="00000500000000000000" pitchFamily="2" charset="0"/>
              </a:rPr>
              <a:t>The dominant proportion of homes sold in Tumut* in 2026</a:t>
            </a:r>
            <a:r>
              <a:rPr lang="en-AU" sz="900" baseline="30000" dirty="0">
                <a:solidFill>
                  <a:srgbClr val="494949"/>
                </a:solidFill>
                <a:latin typeface="Poppins" panose="00000500000000000000" pitchFamily="2" charset="0"/>
                <a:cs typeface="Poppins" panose="00000500000000000000" pitchFamily="2" charset="0"/>
              </a:rPr>
              <a:t>#</a:t>
            </a:r>
            <a:r>
              <a:rPr lang="en-AU" sz="900" dirty="0">
                <a:solidFill>
                  <a:srgbClr val="494949"/>
                </a:solidFill>
                <a:latin typeface="Poppins" panose="00000500000000000000" pitchFamily="2" charset="0"/>
                <a:cs typeface="Poppins" panose="00000500000000000000" pitchFamily="2" charset="0"/>
              </a:rPr>
              <a:t> were in the premium price bracket of $550,000 and above (35.0%), which benefits owners. That said, 26.0% were sold in  in the most affordable price point of less than $399,999 (26.0%), which brings an opportunity for first home buyers. Most of the vacant land sold was split equally in the more affordable and premium bracket (both 30.0%). Overall, there is an option for every budget in Tumut*.</a:t>
            </a:r>
          </a:p>
        </p:txBody>
      </p:sp>
      <p:sp>
        <p:nvSpPr>
          <p:cNvPr id="8" name="object 668">
            <a:extLst>
              <a:ext uri="{FF2B5EF4-FFF2-40B4-BE49-F238E27FC236}">
                <a16:creationId xmlns:a16="http://schemas.microsoft.com/office/drawing/2014/main" id="{987937F7-8EE8-435C-A3A2-2B618C4D021A}"/>
              </a:ext>
            </a:extLst>
          </p:cNvPr>
          <p:cNvSpPr txBox="1"/>
          <p:nvPr/>
        </p:nvSpPr>
        <p:spPr>
          <a:xfrm>
            <a:off x="505460" y="6778437"/>
            <a:ext cx="6722110" cy="306941"/>
          </a:xfrm>
          <a:prstGeom prst="rect">
            <a:avLst/>
          </a:prstGeom>
        </p:spPr>
        <p:txBody>
          <a:bodyPr vert="horz" wrap="square" lIns="0" tIns="12698" rIns="0" bIns="0" rtlCol="0">
            <a:spAutoFit/>
          </a:bodyPr>
          <a:lstStyle/>
          <a:p>
            <a:pPr marL="12699" marR="5079">
              <a:lnSpc>
                <a:spcPct val="108300"/>
              </a:lnSpc>
              <a:spcBef>
                <a:spcPts val="100"/>
              </a:spcBef>
            </a:pPr>
            <a:r>
              <a:rPr sz="900" dirty="0">
                <a:solidFill>
                  <a:srgbClr val="494949"/>
                </a:solidFill>
                <a:latin typeface="Poppins" panose="00000500000000000000" pitchFamily="2" charset="0"/>
                <a:cs typeface="Poppins" panose="00000500000000000000" pitchFamily="2" charset="0"/>
              </a:rPr>
              <a:t>The market comparison graph provides </a:t>
            </a:r>
            <a:r>
              <a:rPr lang="en-AU" sz="900" dirty="0">
                <a:solidFill>
                  <a:srgbClr val="494949"/>
                </a:solidFill>
                <a:latin typeface="Poppins" panose="00000500000000000000" pitchFamily="2" charset="0"/>
                <a:cs typeface="Poppins" panose="00000500000000000000" pitchFamily="2" charset="0"/>
              </a:rPr>
              <a:t>a </a:t>
            </a:r>
            <a:r>
              <a:rPr sz="900" dirty="0">
                <a:solidFill>
                  <a:srgbClr val="494949"/>
                </a:solidFill>
                <a:latin typeface="Poppins" panose="00000500000000000000" pitchFamily="2" charset="0"/>
                <a:cs typeface="Poppins" panose="00000500000000000000" pitchFamily="2" charset="0"/>
              </a:rPr>
              <a:t>comparative trend for </a:t>
            </a:r>
            <a:r>
              <a:rPr lang="en-AU" sz="900" dirty="0">
                <a:solidFill>
                  <a:srgbClr val="494949"/>
                </a:solidFill>
                <a:latin typeface="Poppins" panose="00000500000000000000" pitchFamily="2" charset="0"/>
                <a:cs typeface="Poppins" panose="00000500000000000000" pitchFamily="2" charset="0"/>
              </a:rPr>
              <a:t>the </a:t>
            </a:r>
            <a:r>
              <a:rPr sz="900" dirty="0">
                <a:solidFill>
                  <a:srgbClr val="494949"/>
                </a:solidFill>
                <a:latin typeface="Poppins" panose="00000500000000000000" pitchFamily="2" charset="0"/>
                <a:cs typeface="Poppins" panose="00000500000000000000" pitchFamily="2" charset="0"/>
              </a:rPr>
              <a:t>median price of house</a:t>
            </a:r>
            <a:r>
              <a:rPr lang="en-AU" sz="900" dirty="0">
                <a:solidFill>
                  <a:srgbClr val="494949"/>
                </a:solidFill>
                <a:latin typeface="Poppins" panose="00000500000000000000" pitchFamily="2" charset="0"/>
                <a:cs typeface="Poppins" panose="00000500000000000000" pitchFamily="2" charset="0"/>
              </a:rPr>
              <a:t>s</a:t>
            </a:r>
            <a:r>
              <a:rPr sz="900" dirty="0">
                <a:solidFill>
                  <a:srgbClr val="494949"/>
                </a:solidFill>
                <a:latin typeface="Poppins" panose="00000500000000000000" pitchFamily="2" charset="0"/>
                <a:cs typeface="Poppins" panose="00000500000000000000" pitchFamily="2" charset="0"/>
              </a:rPr>
              <a:t> and </a:t>
            </a:r>
            <a:r>
              <a:rPr lang="en-US" sz="900" dirty="0">
                <a:solidFill>
                  <a:srgbClr val="494949"/>
                </a:solidFill>
                <a:latin typeface="Poppins" panose="00000500000000000000" pitchFamily="2" charset="0"/>
                <a:cs typeface="Poppins" panose="00000500000000000000" pitchFamily="2" charset="0"/>
              </a:rPr>
              <a:t>land in the </a:t>
            </a:r>
            <a:r>
              <a:rPr sz="900" dirty="0">
                <a:solidFill>
                  <a:srgbClr val="494949"/>
                </a:solidFill>
                <a:latin typeface="Poppins" panose="00000500000000000000" pitchFamily="2" charset="0"/>
                <a:cs typeface="Poppins" panose="00000500000000000000" pitchFamily="2" charset="0"/>
              </a:rPr>
              <a:t>past </a:t>
            </a:r>
            <a:r>
              <a:rPr lang="en-AU" sz="900" dirty="0">
                <a:solidFill>
                  <a:srgbClr val="494949"/>
                </a:solidFill>
                <a:latin typeface="Poppins" panose="00000500000000000000" pitchFamily="2" charset="0"/>
                <a:cs typeface="Poppins" panose="00000500000000000000" pitchFamily="2" charset="0"/>
              </a:rPr>
              <a:t>5</a:t>
            </a:r>
            <a:r>
              <a:rPr sz="900" dirty="0">
                <a:solidFill>
                  <a:srgbClr val="494949"/>
                </a:solidFill>
                <a:latin typeface="Poppins" panose="00000500000000000000" pitchFamily="2" charset="0"/>
                <a:cs typeface="Poppins" panose="00000500000000000000" pitchFamily="2" charset="0"/>
              </a:rPr>
              <a:t> years.</a:t>
            </a:r>
            <a:r>
              <a:rPr lang="en-AU" sz="900" dirty="0">
                <a:solidFill>
                  <a:srgbClr val="494949"/>
                </a:solidFill>
                <a:latin typeface="Poppins" panose="00000500000000000000" pitchFamily="2" charset="0"/>
                <a:cs typeface="Poppins" panose="00000500000000000000" pitchFamily="2" charset="0"/>
              </a:rPr>
              <a:t> The main LGA </a:t>
            </a:r>
            <a:r>
              <a:rPr sz="900" dirty="0">
                <a:solidFill>
                  <a:srgbClr val="494949"/>
                </a:solidFill>
                <a:latin typeface="Poppins" panose="00000500000000000000" pitchFamily="2" charset="0"/>
                <a:cs typeface="Poppins" panose="00000500000000000000" pitchFamily="2" charset="0"/>
              </a:rPr>
              <a:t>profiled</a:t>
            </a:r>
            <a:r>
              <a:rPr lang="en-US" sz="900" dirty="0">
                <a:solidFill>
                  <a:srgbClr val="494949"/>
                </a:solidFill>
                <a:latin typeface="Poppins" panose="00000500000000000000" pitchFamily="2" charset="0"/>
                <a:cs typeface="Poppins" panose="00000500000000000000" pitchFamily="2" charset="0"/>
              </a:rPr>
              <a:t> was</a:t>
            </a:r>
            <a:r>
              <a:rPr lang="en-AU" sz="900" dirty="0">
                <a:solidFill>
                  <a:srgbClr val="494949"/>
                </a:solidFill>
                <a:latin typeface="Poppins" panose="00000500000000000000" pitchFamily="2" charset="0"/>
                <a:cs typeface="Poppins" panose="00000500000000000000" pitchFamily="2" charset="0"/>
              </a:rPr>
              <a:t> </a:t>
            </a:r>
            <a:r>
              <a:rPr sz="900" dirty="0">
                <a:solidFill>
                  <a:srgbClr val="494949"/>
                </a:solidFill>
                <a:latin typeface="Poppins" panose="00000500000000000000" pitchFamily="2" charset="0"/>
                <a:cs typeface="Poppins" panose="00000500000000000000" pitchFamily="2" charset="0"/>
              </a:rPr>
              <a:t>chosen based on</a:t>
            </a:r>
            <a:r>
              <a:rPr lang="en-AU" sz="900" dirty="0">
                <a:solidFill>
                  <a:srgbClr val="494949"/>
                </a:solidFill>
                <a:latin typeface="Poppins" panose="00000500000000000000" pitchFamily="2" charset="0"/>
                <a:cs typeface="Poppins" panose="00000500000000000000" pitchFamily="2" charset="0"/>
              </a:rPr>
              <a:t> their </a:t>
            </a:r>
            <a:r>
              <a:rPr sz="900" dirty="0">
                <a:solidFill>
                  <a:srgbClr val="494949"/>
                </a:solidFill>
                <a:latin typeface="Poppins" panose="00000500000000000000" pitchFamily="2" charset="0"/>
                <a:cs typeface="Poppins" panose="00000500000000000000" pitchFamily="2" charset="0"/>
              </a:rPr>
              <a:t>proximity to the main suburb analysed, </a:t>
            </a:r>
            <a:r>
              <a:rPr lang="en-AU" sz="900" dirty="0">
                <a:solidFill>
                  <a:srgbClr val="494949"/>
                </a:solidFill>
                <a:latin typeface="Poppins" panose="00000500000000000000" pitchFamily="2" charset="0"/>
                <a:cs typeface="Poppins" panose="00000500000000000000" pitchFamily="2" charset="0"/>
              </a:rPr>
              <a:t>which is Tumut.</a:t>
            </a:r>
          </a:p>
        </p:txBody>
      </p:sp>
      <p:sp>
        <p:nvSpPr>
          <p:cNvPr id="16" name="object 309">
            <a:extLst>
              <a:ext uri="{FF2B5EF4-FFF2-40B4-BE49-F238E27FC236}">
                <a16:creationId xmlns:a16="http://schemas.microsoft.com/office/drawing/2014/main" id="{865A13B9-2CAD-D3A3-A0B3-DD92477C98DB}"/>
              </a:ext>
            </a:extLst>
          </p:cNvPr>
          <p:cNvSpPr txBox="1"/>
          <p:nvPr/>
        </p:nvSpPr>
        <p:spPr>
          <a:xfrm>
            <a:off x="1638733" y="7433405"/>
            <a:ext cx="4614201" cy="289821"/>
          </a:xfrm>
          <a:prstGeom prst="rect">
            <a:avLst/>
          </a:prstGeom>
        </p:spPr>
        <p:txBody>
          <a:bodyPr vert="horz" wrap="square" lIns="0" tIns="12698" rIns="0" bIns="0" rtlCol="0">
            <a:spAutoFit/>
          </a:bodyPr>
          <a:lstStyle/>
          <a:p>
            <a:pPr marL="12699" algn="ctr">
              <a:spcBef>
                <a:spcPts val="100"/>
              </a:spcBef>
            </a:pPr>
            <a:r>
              <a:rPr lang="en-AU" spc="300" baseline="0" dirty="0">
                <a:solidFill>
                  <a:srgbClr val="FF0000"/>
                </a:solidFill>
                <a:latin typeface="Poppins" panose="00000500000000000000" pitchFamily="2" charset="0"/>
                <a:cs typeface="Poppins" panose="00000500000000000000" pitchFamily="2" charset="0"/>
              </a:rPr>
              <a:t>PRICE BREAKDOWN 2026#</a:t>
            </a:r>
            <a:endParaRPr lang="en-AU" spc="300" baseline="30000" dirty="0">
              <a:solidFill>
                <a:srgbClr val="FF0000"/>
              </a:solidFill>
              <a:latin typeface="Poppins" panose="00000500000000000000" pitchFamily="2" charset="0"/>
              <a:cs typeface="Poppins" panose="00000500000000000000" pitchFamily="2" charset="0"/>
            </a:endParaRPr>
          </a:p>
        </p:txBody>
      </p:sp>
      <p:sp>
        <p:nvSpPr>
          <p:cNvPr id="17" name="object 310">
            <a:extLst>
              <a:ext uri="{FF2B5EF4-FFF2-40B4-BE49-F238E27FC236}">
                <a16:creationId xmlns:a16="http://schemas.microsoft.com/office/drawing/2014/main" id="{5D688A84-5250-7A65-3D99-EFE8DBB0A38A}"/>
              </a:ext>
            </a:extLst>
          </p:cNvPr>
          <p:cNvSpPr txBox="1"/>
          <p:nvPr/>
        </p:nvSpPr>
        <p:spPr>
          <a:xfrm>
            <a:off x="516349" y="767411"/>
            <a:ext cx="3185701" cy="755718"/>
          </a:xfrm>
          <a:prstGeom prst="rect">
            <a:avLst/>
          </a:prstGeom>
        </p:spPr>
        <p:txBody>
          <a:bodyPr vert="horz" wrap="square" lIns="0" tIns="12698" rIns="0" bIns="0" rtlCol="0">
            <a:spAutoFit/>
          </a:bodyPr>
          <a:lstStyle/>
          <a:p>
            <a:pPr marL="12699" marR="5079">
              <a:lnSpc>
                <a:spcPct val="108300"/>
              </a:lnSpc>
              <a:spcBef>
                <a:spcPts val="100"/>
              </a:spcBef>
            </a:pPr>
            <a:r>
              <a:rPr sz="900" dirty="0">
                <a:solidFill>
                  <a:srgbClr val="494949"/>
                </a:solidFill>
                <a:latin typeface="Poppins" panose="00000500000000000000" pitchFamily="2" charset="0"/>
                <a:cs typeface="Poppins" panose="00000500000000000000" pitchFamily="2" charset="0"/>
              </a:rPr>
              <a:t>Average vendor discount reflects the average percentage difference between</a:t>
            </a:r>
            <a:r>
              <a:rPr lang="en-AU" sz="900" dirty="0">
                <a:solidFill>
                  <a:srgbClr val="494949"/>
                </a:solidFill>
                <a:latin typeface="Poppins" panose="00000500000000000000" pitchFamily="2" charset="0"/>
                <a:cs typeface="Poppins" panose="00000500000000000000" pitchFamily="2" charset="0"/>
              </a:rPr>
              <a:t> the </a:t>
            </a:r>
            <a:r>
              <a:rPr sz="900" dirty="0">
                <a:solidFill>
                  <a:srgbClr val="494949"/>
                </a:solidFill>
                <a:latin typeface="Poppins" panose="00000500000000000000" pitchFamily="2" charset="0"/>
                <a:cs typeface="Poppins" panose="00000500000000000000" pitchFamily="2" charset="0"/>
              </a:rPr>
              <a:t>first list price and final sold price. </a:t>
            </a:r>
            <a:r>
              <a:rPr lang="en-AU" sz="900" dirty="0">
                <a:solidFill>
                  <a:srgbClr val="494949"/>
                </a:solidFill>
                <a:latin typeface="Poppins" panose="00000500000000000000" pitchFamily="2" charset="0"/>
                <a:cs typeface="Poppins" panose="00000500000000000000" pitchFamily="2" charset="0"/>
              </a:rPr>
              <a:t> </a:t>
            </a:r>
            <a:r>
              <a:rPr sz="900" dirty="0">
                <a:solidFill>
                  <a:srgbClr val="494949"/>
                </a:solidFill>
                <a:latin typeface="Poppins" panose="00000500000000000000" pitchFamily="2" charset="0"/>
                <a:cs typeface="Poppins" panose="00000500000000000000" pitchFamily="2" charset="0"/>
              </a:rPr>
              <a:t>A lower percentage difference (closer to 0</a:t>
            </a:r>
            <a:r>
              <a:rPr lang="en-AU" sz="900" dirty="0">
                <a:solidFill>
                  <a:srgbClr val="494949"/>
                </a:solidFill>
                <a:latin typeface="Poppins" panose="00000500000000000000" pitchFamily="2" charset="0"/>
                <a:cs typeface="Poppins" panose="00000500000000000000" pitchFamily="2" charset="0"/>
              </a:rPr>
              <a:t>.0%</a:t>
            </a:r>
            <a:r>
              <a:rPr sz="900" dirty="0">
                <a:solidFill>
                  <a:srgbClr val="494949"/>
                </a:solidFill>
                <a:latin typeface="Poppins" panose="00000500000000000000" pitchFamily="2" charset="0"/>
                <a:cs typeface="Poppins" panose="00000500000000000000" pitchFamily="2" charset="0"/>
              </a:rPr>
              <a:t>) suggests </a:t>
            </a:r>
            <a:r>
              <a:rPr lang="en-AU" sz="900" dirty="0">
                <a:solidFill>
                  <a:srgbClr val="494949"/>
                </a:solidFill>
                <a:latin typeface="Poppins" panose="00000500000000000000" pitchFamily="2" charset="0"/>
                <a:cs typeface="Poppins" panose="00000500000000000000" pitchFamily="2" charset="0"/>
              </a:rPr>
              <a:t>that </a:t>
            </a:r>
            <a:r>
              <a:rPr sz="900" dirty="0">
                <a:solidFill>
                  <a:srgbClr val="494949"/>
                </a:solidFill>
                <a:latin typeface="Poppins" panose="00000500000000000000" pitchFamily="2" charset="0"/>
                <a:cs typeface="Poppins" panose="00000500000000000000" pitchFamily="2" charset="0"/>
              </a:rPr>
              <a:t>buyers are willing to purchase close to the first asking price of a property.</a:t>
            </a:r>
          </a:p>
        </p:txBody>
      </p:sp>
      <p:sp>
        <p:nvSpPr>
          <p:cNvPr id="18" name="object 31">
            <a:extLst>
              <a:ext uri="{FF2B5EF4-FFF2-40B4-BE49-F238E27FC236}">
                <a16:creationId xmlns:a16="http://schemas.microsoft.com/office/drawing/2014/main" id="{5B2826AF-8469-770F-115E-60B13B85A196}"/>
              </a:ext>
            </a:extLst>
          </p:cNvPr>
          <p:cNvSpPr txBox="1"/>
          <p:nvPr/>
        </p:nvSpPr>
        <p:spPr>
          <a:xfrm>
            <a:off x="4182756" y="7830069"/>
            <a:ext cx="2412342" cy="197488"/>
          </a:xfrm>
          <a:prstGeom prst="rect">
            <a:avLst/>
          </a:prstGeom>
        </p:spPr>
        <p:txBody>
          <a:bodyPr vert="horz" wrap="square" lIns="0" tIns="12698" rIns="0" bIns="0" rtlCol="0">
            <a:spAutoFit/>
          </a:bodyPr>
          <a:lstStyle/>
          <a:p>
            <a:pPr marL="12699" algn="ctr">
              <a:spcBef>
                <a:spcPts val="100"/>
              </a:spcBef>
            </a:pPr>
            <a:r>
              <a:rPr lang="en-AU" sz="1200" spc="300" dirty="0">
                <a:solidFill>
                  <a:srgbClr val="494949"/>
                </a:solidFill>
                <a:latin typeface="Poppins SemiBold" panose="00000700000000000000" pitchFamily="2" charset="0"/>
                <a:cs typeface="Poppins SemiBold" panose="00000700000000000000" pitchFamily="2" charset="0"/>
              </a:rPr>
              <a:t>LAND SOLD</a:t>
            </a:r>
            <a:endParaRPr sz="1200" spc="300" dirty="0">
              <a:solidFill>
                <a:srgbClr val="494949"/>
              </a:solidFill>
              <a:latin typeface="Poppins SemiBold" panose="00000700000000000000" pitchFamily="2" charset="0"/>
              <a:cs typeface="Poppins SemiBold" panose="00000700000000000000" pitchFamily="2" charset="0"/>
            </a:endParaRPr>
          </a:p>
        </p:txBody>
      </p:sp>
      <p:sp>
        <p:nvSpPr>
          <p:cNvPr id="19" name="object 31">
            <a:extLst>
              <a:ext uri="{FF2B5EF4-FFF2-40B4-BE49-F238E27FC236}">
                <a16:creationId xmlns:a16="http://schemas.microsoft.com/office/drawing/2014/main" id="{2835AFC6-27C6-69B7-7CD9-0C1AE74EF123}"/>
              </a:ext>
            </a:extLst>
          </p:cNvPr>
          <p:cNvSpPr txBox="1"/>
          <p:nvPr/>
        </p:nvSpPr>
        <p:spPr>
          <a:xfrm>
            <a:off x="964577" y="7833867"/>
            <a:ext cx="1648215" cy="197488"/>
          </a:xfrm>
          <a:prstGeom prst="rect">
            <a:avLst/>
          </a:prstGeom>
        </p:spPr>
        <p:txBody>
          <a:bodyPr vert="horz" wrap="square" lIns="0" tIns="12698" rIns="0" bIns="0" rtlCol="0">
            <a:spAutoFit/>
          </a:bodyPr>
          <a:lstStyle/>
          <a:p>
            <a:pPr marL="12699" algn="ctr">
              <a:spcBef>
                <a:spcPts val="100"/>
              </a:spcBef>
            </a:pPr>
            <a:r>
              <a:rPr sz="1200" spc="300" dirty="0">
                <a:solidFill>
                  <a:srgbClr val="494949"/>
                </a:solidFill>
                <a:latin typeface="Poppins SemiBold" panose="00000700000000000000" pitchFamily="2" charset="0"/>
                <a:cs typeface="Poppins SemiBold" panose="00000700000000000000" pitchFamily="2" charset="0"/>
              </a:rPr>
              <a:t>HOUSE</a:t>
            </a:r>
            <a:r>
              <a:rPr lang="en-AU" sz="1200" spc="300" dirty="0">
                <a:solidFill>
                  <a:srgbClr val="494949"/>
                </a:solidFill>
                <a:latin typeface="Poppins SemiBold" panose="00000700000000000000" pitchFamily="2" charset="0"/>
                <a:cs typeface="Poppins SemiBold" panose="00000700000000000000" pitchFamily="2" charset="0"/>
              </a:rPr>
              <a:t>S SOLD</a:t>
            </a:r>
            <a:endParaRPr sz="1200" spc="300" dirty="0">
              <a:solidFill>
                <a:srgbClr val="494949"/>
              </a:solidFill>
              <a:latin typeface="Poppins SemiBold" panose="00000700000000000000" pitchFamily="2" charset="0"/>
              <a:cs typeface="Poppins SemiBold" panose="00000700000000000000" pitchFamily="2" charset="0"/>
            </a:endParaRPr>
          </a:p>
        </p:txBody>
      </p:sp>
      <p:pic>
        <p:nvPicPr>
          <p:cNvPr id="23" name="Graphic 22">
            <a:extLst>
              <a:ext uri="{FF2B5EF4-FFF2-40B4-BE49-F238E27FC236}">
                <a16:creationId xmlns:a16="http://schemas.microsoft.com/office/drawing/2014/main" id="{05E5C5B1-4099-CD6F-8559-D074F059F08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478658" y="8703550"/>
            <a:ext cx="610723" cy="639463"/>
          </a:xfrm>
          <a:prstGeom prst="rect">
            <a:avLst/>
          </a:prstGeom>
        </p:spPr>
      </p:pic>
      <p:pic>
        <p:nvPicPr>
          <p:cNvPr id="26" name="Graphic 25" descr="Home with solid fill">
            <a:extLst>
              <a:ext uri="{FF2B5EF4-FFF2-40B4-BE49-F238E27FC236}">
                <a16:creationId xmlns:a16="http://schemas.microsoft.com/office/drawing/2014/main" id="{A45B201F-4C51-F149-FF5A-B87F1160132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24279" y="8647217"/>
            <a:ext cx="695796" cy="695796"/>
          </a:xfrm>
          <a:prstGeom prst="rect">
            <a:avLst/>
          </a:prstGeom>
        </p:spPr>
      </p:pic>
      <p:graphicFrame>
        <p:nvGraphicFramePr>
          <p:cNvPr id="2" name="Chart 1">
            <a:extLst>
              <a:ext uri="{FF2B5EF4-FFF2-40B4-BE49-F238E27FC236}">
                <a16:creationId xmlns:a16="http://schemas.microsoft.com/office/drawing/2014/main" id="{5FE75400-FCB6-4776-B375-3531CE4144FD}"/>
              </a:ext>
            </a:extLst>
          </p:cNvPr>
          <p:cNvGraphicFramePr>
            <a:graphicFrameLocks/>
          </p:cNvGraphicFramePr>
          <p:nvPr>
            <p:extLst>
              <p:ext uri="{D42A27DB-BD31-4B8C-83A1-F6EECF244321}">
                <p14:modId xmlns:p14="http://schemas.microsoft.com/office/powerpoint/2010/main" val="2799427515"/>
              </p:ext>
            </p:extLst>
          </p:nvPr>
        </p:nvGraphicFramePr>
        <p:xfrm>
          <a:off x="3269602" y="7913512"/>
          <a:ext cx="5161928" cy="225168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22F1C2AF-0441-42EE-8235-CF4338D1B29A}"/>
              </a:ext>
            </a:extLst>
          </p:cNvPr>
          <p:cNvGraphicFramePr>
            <a:graphicFrameLocks/>
          </p:cNvGraphicFramePr>
          <p:nvPr>
            <p:extLst>
              <p:ext uri="{D42A27DB-BD31-4B8C-83A1-F6EECF244321}">
                <p14:modId xmlns:p14="http://schemas.microsoft.com/office/powerpoint/2010/main" val="1447391168"/>
              </p:ext>
            </p:extLst>
          </p:nvPr>
        </p:nvGraphicFramePr>
        <p:xfrm>
          <a:off x="-147968" y="7913398"/>
          <a:ext cx="5161928" cy="2251682"/>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 name="Chart 3">
            <a:extLst>
              <a:ext uri="{FF2B5EF4-FFF2-40B4-BE49-F238E27FC236}">
                <a16:creationId xmlns:a16="http://schemas.microsoft.com/office/drawing/2014/main" id="{8E06EB18-9000-4E5E-8A5A-9A46004FCD35}"/>
              </a:ext>
            </a:extLst>
          </p:cNvPr>
          <p:cNvGraphicFramePr>
            <a:graphicFrameLocks/>
          </p:cNvGraphicFramePr>
          <p:nvPr>
            <p:extLst>
              <p:ext uri="{D42A27DB-BD31-4B8C-83A1-F6EECF244321}">
                <p14:modId xmlns:p14="http://schemas.microsoft.com/office/powerpoint/2010/main" val="2752570209"/>
              </p:ext>
            </p:extLst>
          </p:nvPr>
        </p:nvGraphicFramePr>
        <p:xfrm>
          <a:off x="323728" y="4642567"/>
          <a:ext cx="6903842" cy="2190935"/>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 name="Chart 4">
            <a:extLst>
              <a:ext uri="{FF2B5EF4-FFF2-40B4-BE49-F238E27FC236}">
                <a16:creationId xmlns:a16="http://schemas.microsoft.com/office/drawing/2014/main" id="{A62A53D2-5668-4C8C-A2F0-2353D2BCB954}"/>
              </a:ext>
            </a:extLst>
          </p:cNvPr>
          <p:cNvGraphicFramePr>
            <a:graphicFrameLocks/>
          </p:cNvGraphicFramePr>
          <p:nvPr>
            <p:extLst>
              <p:ext uri="{D42A27DB-BD31-4B8C-83A1-F6EECF244321}">
                <p14:modId xmlns:p14="http://schemas.microsoft.com/office/powerpoint/2010/main" val="607530235"/>
              </p:ext>
            </p:extLst>
          </p:nvPr>
        </p:nvGraphicFramePr>
        <p:xfrm>
          <a:off x="342778" y="1523129"/>
          <a:ext cx="3393878" cy="267090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2646648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Rounded Corners 60">
            <a:extLst>
              <a:ext uri="{FF2B5EF4-FFF2-40B4-BE49-F238E27FC236}">
                <a16:creationId xmlns:a16="http://schemas.microsoft.com/office/drawing/2014/main" id="{253F519E-6569-0A64-673A-680FBF0BF91B}"/>
              </a:ext>
            </a:extLst>
          </p:cNvPr>
          <p:cNvSpPr>
            <a:spLocks/>
          </p:cNvSpPr>
          <p:nvPr/>
        </p:nvSpPr>
        <p:spPr>
          <a:xfrm>
            <a:off x="317507" y="649585"/>
            <a:ext cx="6904451" cy="2726296"/>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Poppins" panose="00000500000000000000" pitchFamily="2" charset="0"/>
              <a:cs typeface="Poppins" panose="00000500000000000000" pitchFamily="2" charset="0"/>
            </a:endParaRPr>
          </a:p>
        </p:txBody>
      </p:sp>
      <p:sp>
        <p:nvSpPr>
          <p:cNvPr id="63" name="Oval 62">
            <a:extLst>
              <a:ext uri="{FF2B5EF4-FFF2-40B4-BE49-F238E27FC236}">
                <a16:creationId xmlns:a16="http://schemas.microsoft.com/office/drawing/2014/main" id="{9DCCF4DC-99A9-673D-E8F5-E3D1931BA5CB}"/>
              </a:ext>
            </a:extLst>
          </p:cNvPr>
          <p:cNvSpPr/>
          <p:nvPr/>
        </p:nvSpPr>
        <p:spPr>
          <a:xfrm>
            <a:off x="3563659" y="405871"/>
            <a:ext cx="449866" cy="449866"/>
          </a:xfrm>
          <a:prstGeom prst="ellipse">
            <a:avLst/>
          </a:prstGeom>
          <a:solidFill>
            <a:srgbClr val="FF0000"/>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Poppins" panose="00000500000000000000" pitchFamily="2" charset="0"/>
              <a:cs typeface="Poppins" panose="00000500000000000000" pitchFamily="2" charset="0"/>
            </a:endParaRPr>
          </a:p>
        </p:txBody>
      </p:sp>
      <p:sp>
        <p:nvSpPr>
          <p:cNvPr id="53" name="Rectangle: Rounded Corners 52">
            <a:extLst>
              <a:ext uri="{FF2B5EF4-FFF2-40B4-BE49-F238E27FC236}">
                <a16:creationId xmlns:a16="http://schemas.microsoft.com/office/drawing/2014/main" id="{EDDA6901-15C8-404A-832D-DDB2F9B961C5}"/>
              </a:ext>
            </a:extLst>
          </p:cNvPr>
          <p:cNvSpPr>
            <a:spLocks/>
          </p:cNvSpPr>
          <p:nvPr/>
        </p:nvSpPr>
        <p:spPr>
          <a:xfrm>
            <a:off x="327611" y="3784949"/>
            <a:ext cx="6904451" cy="3707156"/>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Poppins" panose="00000500000000000000" pitchFamily="2" charset="0"/>
              <a:cs typeface="Poppins" panose="00000500000000000000" pitchFamily="2" charset="0"/>
            </a:endParaRPr>
          </a:p>
        </p:txBody>
      </p:sp>
      <p:sp>
        <p:nvSpPr>
          <p:cNvPr id="2" name="Rectangle: Rounded Corners 1">
            <a:extLst>
              <a:ext uri="{FF2B5EF4-FFF2-40B4-BE49-F238E27FC236}">
                <a16:creationId xmlns:a16="http://schemas.microsoft.com/office/drawing/2014/main" id="{A6822CB9-3658-E93E-AD7D-3B73572E055D}"/>
              </a:ext>
            </a:extLst>
          </p:cNvPr>
          <p:cNvSpPr>
            <a:spLocks/>
          </p:cNvSpPr>
          <p:nvPr/>
        </p:nvSpPr>
        <p:spPr>
          <a:xfrm>
            <a:off x="354215" y="7805659"/>
            <a:ext cx="6904451" cy="2317442"/>
          </a:xfrm>
          <a:prstGeom prst="roundRect">
            <a:avLst>
              <a:gd name="adj" fmla="val 7202"/>
            </a:avLst>
          </a:prstGeom>
          <a:solidFill>
            <a:schemeClr val="bg1">
              <a:alpha val="96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Poppins" panose="00000500000000000000" pitchFamily="2" charset="0"/>
              <a:cs typeface="Poppins" panose="00000500000000000000" pitchFamily="2" charset="0"/>
            </a:endParaRPr>
          </a:p>
        </p:txBody>
      </p:sp>
      <p:pic>
        <p:nvPicPr>
          <p:cNvPr id="4" name="Picture 3" descr="A red circle with white text&#10;&#10;Description automatically generated">
            <a:extLst>
              <a:ext uri="{FF2B5EF4-FFF2-40B4-BE49-F238E27FC236}">
                <a16:creationId xmlns:a16="http://schemas.microsoft.com/office/drawing/2014/main" id="{064FC9E2-9F34-6BCA-89DF-3FF0FB744B7D}"/>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3398436" y="9785731"/>
            <a:ext cx="612775" cy="612775"/>
          </a:xfrm>
          <a:prstGeom prst="rect">
            <a:avLst/>
          </a:prstGeom>
          <a:effectLst>
            <a:outerShdw blurRad="63500" sx="102000" sy="102000" algn="ctr" rotWithShape="0">
              <a:prstClr val="black">
                <a:alpha val="40000"/>
              </a:prstClr>
            </a:outerShdw>
          </a:effectLst>
        </p:spPr>
      </p:pic>
      <p:sp>
        <p:nvSpPr>
          <p:cNvPr id="305" name="TextBox 304">
            <a:extLst>
              <a:ext uri="{FF2B5EF4-FFF2-40B4-BE49-F238E27FC236}">
                <a16:creationId xmlns:a16="http://schemas.microsoft.com/office/drawing/2014/main" id="{4D2382F3-88AF-48A4-8B43-DF50B20C5EA6}"/>
              </a:ext>
            </a:extLst>
          </p:cNvPr>
          <p:cNvSpPr txBox="1"/>
          <p:nvPr/>
        </p:nvSpPr>
        <p:spPr>
          <a:xfrm>
            <a:off x="3948902" y="9289217"/>
            <a:ext cx="893406" cy="230832"/>
          </a:xfrm>
          <a:prstGeom prst="rect">
            <a:avLst/>
          </a:prstGeom>
          <a:noFill/>
        </p:spPr>
        <p:txBody>
          <a:bodyPr wrap="square" rtlCol="0">
            <a:spAutoFit/>
          </a:bodyPr>
          <a:lstStyle/>
          <a:p>
            <a:pPr algn="ctr"/>
            <a:r>
              <a:rPr lang="en-AU" sz="900" dirty="0">
                <a:solidFill>
                  <a:srgbClr val="747374"/>
                </a:solidFill>
                <a:latin typeface="Poppins SemiBold" panose="00000700000000000000" pitchFamily="2" charset="0"/>
                <a:cs typeface="Poppins SemiBold" panose="00000700000000000000" pitchFamily="2" charset="0"/>
              </a:rPr>
              <a:t>Tumut</a:t>
            </a:r>
            <a:r>
              <a:rPr lang="en-AU" sz="900" baseline="30000" dirty="0">
                <a:solidFill>
                  <a:srgbClr val="747374"/>
                </a:solidFill>
                <a:latin typeface="Poppins SemiBold" panose="00000700000000000000" pitchFamily="2" charset="0"/>
                <a:cs typeface="Poppins SemiBold" panose="00000700000000000000" pitchFamily="2" charset="0"/>
              </a:rPr>
              <a:t>¥</a:t>
            </a:r>
          </a:p>
        </p:txBody>
      </p:sp>
      <p:sp>
        <p:nvSpPr>
          <p:cNvPr id="3" name="object 74">
            <a:extLst>
              <a:ext uri="{FF2B5EF4-FFF2-40B4-BE49-F238E27FC236}">
                <a16:creationId xmlns:a16="http://schemas.microsoft.com/office/drawing/2014/main" id="{F5D48392-614A-4822-BF06-907EBE6847FA}"/>
              </a:ext>
            </a:extLst>
          </p:cNvPr>
          <p:cNvSpPr txBox="1"/>
          <p:nvPr/>
        </p:nvSpPr>
        <p:spPr>
          <a:xfrm>
            <a:off x="458843" y="1218014"/>
            <a:ext cx="5399817" cy="2139686"/>
          </a:xfrm>
          <a:prstGeom prst="rect">
            <a:avLst/>
          </a:prstGeom>
        </p:spPr>
        <p:txBody>
          <a:bodyPr vert="horz" wrap="square" lIns="0" tIns="12698" rIns="0" bIns="0" rtlCol="0">
            <a:spAutoFit/>
          </a:bodyPr>
          <a:lstStyle/>
          <a:p>
            <a:pPr>
              <a:lnSpc>
                <a:spcPct val="107000"/>
              </a:lnSpc>
              <a:spcAft>
                <a:spcPts val="800"/>
              </a:spcAft>
            </a:pP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House rental yields in Tumut</a:t>
            </a:r>
            <a:r>
              <a:rPr lang="en-AU" sz="900" baseline="30000" dirty="0">
                <a:solidFill>
                  <a:srgbClr val="494949"/>
                </a:solidFill>
                <a:latin typeface="Poppins" panose="00000500000000000000" pitchFamily="2" charset="0"/>
                <a:cs typeface="Poppins" panose="00000500000000000000" pitchFamily="2" charset="0"/>
              </a:rPr>
              <a:t>¥</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was 4.1% in </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June</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2026, slightly</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 above Snowy Valley LGA</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3.9</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and well above Sydney Metro (</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3.0</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This was paired with a 3.3% increase in median house rental price in the past 12 months to Q2 2026, at $465 per week. The number of houses rented also</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 in</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creased, by 47.4%</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 in the past 12 months,</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to 28 rentals in Q2 2026. </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A higher rental price and more houses rented </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suggests </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high demand. This will benefit investors, especially those looking for a more affordable investment option compared to Sydney Metro. </a:t>
            </a:r>
            <a:endPar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endParaRPr>
          </a:p>
          <a:p>
            <a:pPr>
              <a:lnSpc>
                <a:spcPct val="107000"/>
              </a:lnSpc>
              <a:spcAft>
                <a:spcPts val="800"/>
              </a:spcAft>
            </a:pP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2-bedroom</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houses have provided investors with +54.2% rental growth annually, achieving a median rent of $475 per weekly.</a:t>
            </a:r>
          </a:p>
          <a:p>
            <a:pPr>
              <a:lnSpc>
                <a:spcPct val="107000"/>
              </a:lnSpc>
              <a:spcAft>
                <a:spcPts val="800"/>
              </a:spcAft>
            </a:pPr>
            <a:r>
              <a:rPr kumimoji="0" lang="en-AU" sz="900" b="0" i="0" u="none" strike="noStrike" kern="1200" cap="none" spc="0" normalizeH="0" baseline="0" noProof="0" dirty="0">
                <a:ln>
                  <a:noFill/>
                </a:ln>
                <a:solidFill>
                  <a:srgbClr val="494949"/>
                </a:solidFill>
                <a:effectLst/>
                <a:uLnTx/>
                <a:uFillTx/>
                <a:latin typeface="Poppins" panose="00000500000000000000" pitchFamily="2" charset="0"/>
                <a:ea typeface="Calibri" panose="020F0502020204030204" pitchFamily="34" charset="0"/>
                <a:cs typeface="Poppins" panose="00000500000000000000" pitchFamily="2" charset="0"/>
              </a:rPr>
              <a:t>Tumut</a:t>
            </a:r>
            <a:r>
              <a:rPr lang="en-AU" sz="900" baseline="30000" dirty="0">
                <a:solidFill>
                  <a:srgbClr val="494949"/>
                </a:solidFill>
                <a:latin typeface="Poppins" panose="00000500000000000000" pitchFamily="2" charset="0"/>
                <a:cs typeface="Poppins" panose="00000500000000000000" pitchFamily="2" charset="0"/>
              </a:rPr>
              <a:t>¥</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recorded a vacancy rate of 0.8% in June 2026, lower than the Snow V</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alley LGA</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1.</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8</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and Sydney Metro 1.6% average. Further, </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a</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0</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.8</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vacancy rate is </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significantly </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below the Real Estate Institut</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e</a:t>
            </a:r>
            <a:r>
              <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rPr>
              <a:t> of Australia</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’s healthy benchmark of 3.0%, suggesting quicker occupancy of rental homes in Tumut</a:t>
            </a:r>
            <a:r>
              <a:rPr lang="en-AU" sz="900" baseline="30000" dirty="0">
                <a:solidFill>
                  <a:srgbClr val="494949"/>
                </a:solidFill>
                <a:latin typeface="Poppins" panose="00000500000000000000" pitchFamily="2" charset="0"/>
                <a:cs typeface="Poppins" panose="00000500000000000000" pitchFamily="2" charset="0"/>
              </a:rPr>
              <a:t>¥</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 This is a conducive investors, especially as the median house sales price (thus, entry price) in Tumut</a:t>
            </a:r>
            <a:r>
              <a:rPr lang="en-AU" sz="900" baseline="30000" dirty="0">
                <a:solidFill>
                  <a:srgbClr val="494949"/>
                </a:solidFill>
                <a:latin typeface="Poppins" panose="00000500000000000000" pitchFamily="2" charset="0"/>
                <a:cs typeface="Poppins" panose="00000500000000000000" pitchFamily="2" charset="0"/>
              </a:rPr>
              <a:t>¥</a:t>
            </a:r>
            <a:r>
              <a:rPr lang="en-AU" sz="900" dirty="0">
                <a:solidFill>
                  <a:srgbClr val="494949"/>
                </a:solidFill>
                <a:latin typeface="Poppins" panose="00000500000000000000" pitchFamily="2" charset="0"/>
                <a:ea typeface="Calibri" panose="020F0502020204030204" pitchFamily="34" charset="0"/>
                <a:cs typeface="Poppins" panose="00000500000000000000" pitchFamily="2" charset="0"/>
              </a:rPr>
              <a:t> is slightly more affordable in the past 12 months to </a:t>
            </a:r>
            <a:r>
              <a:rPr lang="en-AU" sz="900">
                <a:solidFill>
                  <a:srgbClr val="494949"/>
                </a:solidFill>
                <a:latin typeface="Poppins" panose="00000500000000000000" pitchFamily="2" charset="0"/>
                <a:ea typeface="Calibri" panose="020F0502020204030204" pitchFamily="34" charset="0"/>
                <a:cs typeface="Poppins" panose="00000500000000000000" pitchFamily="2" charset="0"/>
              </a:rPr>
              <a:t>Q2 2026. </a:t>
            </a:r>
            <a:endParaRPr lang="en-AU" sz="900" dirty="0">
              <a:solidFill>
                <a:srgbClr val="494949"/>
              </a:solidFill>
              <a:effectLst/>
              <a:latin typeface="Poppins" panose="00000500000000000000" pitchFamily="2" charset="0"/>
              <a:ea typeface="Calibri" panose="020F0502020204030204" pitchFamily="34" charset="0"/>
              <a:cs typeface="Poppins" panose="00000500000000000000" pitchFamily="2" charset="0"/>
            </a:endParaRPr>
          </a:p>
        </p:txBody>
      </p:sp>
      <p:sp>
        <p:nvSpPr>
          <p:cNvPr id="304" name="object 245">
            <a:extLst>
              <a:ext uri="{FF2B5EF4-FFF2-40B4-BE49-F238E27FC236}">
                <a16:creationId xmlns:a16="http://schemas.microsoft.com/office/drawing/2014/main" id="{A31309A5-D4FA-495F-8499-41517873375C}"/>
              </a:ext>
            </a:extLst>
          </p:cNvPr>
          <p:cNvSpPr txBox="1"/>
          <p:nvPr/>
        </p:nvSpPr>
        <p:spPr>
          <a:xfrm>
            <a:off x="3981172" y="9040542"/>
            <a:ext cx="833631" cy="259043"/>
          </a:xfrm>
          <a:prstGeom prst="rect">
            <a:avLst/>
          </a:prstGeom>
        </p:spPr>
        <p:txBody>
          <a:bodyPr vert="horz" wrap="square" lIns="0" tIns="12698" rIns="0" bIns="0" rtlCol="0">
            <a:spAutoFit/>
          </a:bodyPr>
          <a:lstStyle/>
          <a:p>
            <a:pPr marL="12699" algn="ctr">
              <a:spcBef>
                <a:spcPts val="1350"/>
              </a:spcBef>
            </a:pPr>
            <a:r>
              <a:rPr lang="en-AU" sz="1600" dirty="0">
                <a:solidFill>
                  <a:srgbClr val="FF0000"/>
                </a:solidFill>
                <a:latin typeface="Poppins SemiBold" panose="00000700000000000000" pitchFamily="2" charset="0"/>
                <a:cs typeface="Poppins SemiBold" panose="00000700000000000000" pitchFamily="2" charset="0"/>
              </a:rPr>
              <a:t>4.0%</a:t>
            </a:r>
          </a:p>
        </p:txBody>
      </p:sp>
      <p:sp>
        <p:nvSpPr>
          <p:cNvPr id="306" name="TextBox 305">
            <a:extLst>
              <a:ext uri="{FF2B5EF4-FFF2-40B4-BE49-F238E27FC236}">
                <a16:creationId xmlns:a16="http://schemas.microsoft.com/office/drawing/2014/main" id="{9B137E54-6705-4402-B662-E36A98F98B83}"/>
              </a:ext>
            </a:extLst>
          </p:cNvPr>
          <p:cNvSpPr txBox="1"/>
          <p:nvPr/>
        </p:nvSpPr>
        <p:spPr>
          <a:xfrm>
            <a:off x="5029267" y="9289217"/>
            <a:ext cx="956243" cy="369332"/>
          </a:xfrm>
          <a:prstGeom prst="rect">
            <a:avLst/>
          </a:prstGeom>
          <a:noFill/>
        </p:spPr>
        <p:txBody>
          <a:bodyPr wrap="square" rtlCol="0">
            <a:spAutoFit/>
          </a:bodyPr>
          <a:lstStyle/>
          <a:p>
            <a:pPr algn="ctr"/>
            <a:r>
              <a:rPr lang="en-AU" sz="900" dirty="0">
                <a:solidFill>
                  <a:srgbClr val="747374"/>
                </a:solidFill>
                <a:latin typeface="Poppins SemiBold" panose="00000700000000000000" pitchFamily="2" charset="0"/>
                <a:cs typeface="Poppins SemiBold" panose="00000700000000000000" pitchFamily="2" charset="0"/>
              </a:rPr>
              <a:t>Snowy Valley LGA</a:t>
            </a:r>
          </a:p>
        </p:txBody>
      </p:sp>
      <p:sp>
        <p:nvSpPr>
          <p:cNvPr id="308" name="object 245">
            <a:extLst>
              <a:ext uri="{FF2B5EF4-FFF2-40B4-BE49-F238E27FC236}">
                <a16:creationId xmlns:a16="http://schemas.microsoft.com/office/drawing/2014/main" id="{12189B2A-4B20-49B9-A966-7ECDE5A13D75}"/>
              </a:ext>
            </a:extLst>
          </p:cNvPr>
          <p:cNvSpPr txBox="1"/>
          <p:nvPr/>
        </p:nvSpPr>
        <p:spPr>
          <a:xfrm>
            <a:off x="5094732" y="9040542"/>
            <a:ext cx="833631" cy="259043"/>
          </a:xfrm>
          <a:prstGeom prst="rect">
            <a:avLst/>
          </a:prstGeom>
        </p:spPr>
        <p:txBody>
          <a:bodyPr vert="horz" wrap="square" lIns="0" tIns="12698" rIns="0" bIns="0" rtlCol="0">
            <a:spAutoFit/>
          </a:bodyPr>
          <a:lstStyle/>
          <a:p>
            <a:pPr marL="12699" algn="ctr">
              <a:spcBef>
                <a:spcPts val="1350"/>
              </a:spcBef>
            </a:pPr>
            <a:r>
              <a:rPr lang="en-AU" sz="1600" dirty="0">
                <a:solidFill>
                  <a:srgbClr val="FF0000"/>
                </a:solidFill>
                <a:latin typeface="Poppins SemiBold" panose="00000700000000000000" pitchFamily="2" charset="0"/>
                <a:cs typeface="Poppins SemiBold" panose="00000700000000000000" pitchFamily="2" charset="0"/>
              </a:rPr>
              <a:t>4.3%</a:t>
            </a:r>
          </a:p>
        </p:txBody>
      </p:sp>
      <p:sp>
        <p:nvSpPr>
          <p:cNvPr id="309" name="TextBox 308">
            <a:extLst>
              <a:ext uri="{FF2B5EF4-FFF2-40B4-BE49-F238E27FC236}">
                <a16:creationId xmlns:a16="http://schemas.microsoft.com/office/drawing/2014/main" id="{A650EFEC-8998-4E18-A706-10120E0A4971}"/>
              </a:ext>
            </a:extLst>
          </p:cNvPr>
          <p:cNvSpPr txBox="1"/>
          <p:nvPr/>
        </p:nvSpPr>
        <p:spPr>
          <a:xfrm>
            <a:off x="6147784" y="9289217"/>
            <a:ext cx="918681" cy="369332"/>
          </a:xfrm>
          <a:prstGeom prst="rect">
            <a:avLst/>
          </a:prstGeom>
          <a:noFill/>
        </p:spPr>
        <p:txBody>
          <a:bodyPr wrap="square" rtlCol="0">
            <a:spAutoFit/>
          </a:bodyPr>
          <a:lstStyle/>
          <a:p>
            <a:pPr algn="ctr"/>
            <a:r>
              <a:rPr lang="en-AU" sz="900" dirty="0">
                <a:solidFill>
                  <a:srgbClr val="747374"/>
                </a:solidFill>
                <a:latin typeface="Poppins SemiBold" panose="00000700000000000000" pitchFamily="2" charset="0"/>
                <a:cs typeface="Poppins SemiBold" panose="00000700000000000000" pitchFamily="2" charset="0"/>
              </a:rPr>
              <a:t>Sydney</a:t>
            </a:r>
          </a:p>
          <a:p>
            <a:pPr algn="ctr"/>
            <a:r>
              <a:rPr lang="en-AU" sz="900" dirty="0">
                <a:solidFill>
                  <a:srgbClr val="747374"/>
                </a:solidFill>
                <a:latin typeface="Poppins SemiBold" panose="00000700000000000000" pitchFamily="2" charset="0"/>
                <a:cs typeface="Poppins SemiBold" panose="00000700000000000000" pitchFamily="2" charset="0"/>
              </a:rPr>
              <a:t>Metro</a:t>
            </a:r>
          </a:p>
        </p:txBody>
      </p:sp>
      <p:sp>
        <p:nvSpPr>
          <p:cNvPr id="311" name="object 245">
            <a:extLst>
              <a:ext uri="{FF2B5EF4-FFF2-40B4-BE49-F238E27FC236}">
                <a16:creationId xmlns:a16="http://schemas.microsoft.com/office/drawing/2014/main" id="{617F81B8-8C27-4375-81DD-8A5F46D1C07D}"/>
              </a:ext>
            </a:extLst>
          </p:cNvPr>
          <p:cNvSpPr txBox="1"/>
          <p:nvPr/>
        </p:nvSpPr>
        <p:spPr>
          <a:xfrm>
            <a:off x="6187274" y="9040542"/>
            <a:ext cx="833631" cy="259043"/>
          </a:xfrm>
          <a:prstGeom prst="rect">
            <a:avLst/>
          </a:prstGeom>
        </p:spPr>
        <p:txBody>
          <a:bodyPr vert="horz" wrap="square" lIns="0" tIns="12698" rIns="0" bIns="0" rtlCol="0">
            <a:spAutoFit/>
          </a:bodyPr>
          <a:lstStyle/>
          <a:p>
            <a:pPr marL="12699" algn="ctr">
              <a:spcBef>
                <a:spcPts val="1350"/>
              </a:spcBef>
            </a:pPr>
            <a:r>
              <a:rPr lang="en-AU" sz="1600" dirty="0">
                <a:solidFill>
                  <a:srgbClr val="FF0000"/>
                </a:solidFill>
                <a:latin typeface="Poppins SemiBold" panose="00000700000000000000" pitchFamily="2" charset="0"/>
                <a:cs typeface="Poppins SemiBold" panose="00000700000000000000" pitchFamily="2" charset="0"/>
              </a:rPr>
              <a:t>4.2%</a:t>
            </a:r>
          </a:p>
        </p:txBody>
      </p:sp>
      <p:sp>
        <p:nvSpPr>
          <p:cNvPr id="314" name="object 245">
            <a:extLst>
              <a:ext uri="{FF2B5EF4-FFF2-40B4-BE49-F238E27FC236}">
                <a16:creationId xmlns:a16="http://schemas.microsoft.com/office/drawing/2014/main" id="{867D88A5-18BA-44CA-B6BC-08FB6AE03596}"/>
              </a:ext>
            </a:extLst>
          </p:cNvPr>
          <p:cNvSpPr txBox="1"/>
          <p:nvPr/>
        </p:nvSpPr>
        <p:spPr>
          <a:xfrm>
            <a:off x="2949536" y="9040542"/>
            <a:ext cx="614123" cy="259043"/>
          </a:xfrm>
          <a:prstGeom prst="rect">
            <a:avLst/>
          </a:prstGeom>
        </p:spPr>
        <p:txBody>
          <a:bodyPr vert="horz" wrap="square" lIns="0" tIns="12698" rIns="0" bIns="0" rtlCol="0">
            <a:spAutoFit/>
          </a:bodyPr>
          <a:lstStyle/>
          <a:p>
            <a:pPr marL="12699" algn="ctr">
              <a:spcBef>
                <a:spcPts val="1350"/>
              </a:spcBef>
            </a:pPr>
            <a:r>
              <a:rPr lang="en-AU" sz="1600" dirty="0">
                <a:solidFill>
                  <a:srgbClr val="FF0000"/>
                </a:solidFill>
                <a:latin typeface="Poppins SemiBold" panose="00000700000000000000" pitchFamily="2" charset="0"/>
                <a:cs typeface="Poppins SemiBold" panose="00000700000000000000" pitchFamily="2" charset="0"/>
              </a:rPr>
              <a:t>3.0%</a:t>
            </a:r>
          </a:p>
        </p:txBody>
      </p:sp>
      <p:sp>
        <p:nvSpPr>
          <p:cNvPr id="315" name="TextBox 314">
            <a:extLst>
              <a:ext uri="{FF2B5EF4-FFF2-40B4-BE49-F238E27FC236}">
                <a16:creationId xmlns:a16="http://schemas.microsoft.com/office/drawing/2014/main" id="{A97C742F-F328-4429-B7F5-626E4BEB19E1}"/>
              </a:ext>
            </a:extLst>
          </p:cNvPr>
          <p:cNvSpPr txBox="1"/>
          <p:nvPr/>
        </p:nvSpPr>
        <p:spPr>
          <a:xfrm>
            <a:off x="449389" y="9289217"/>
            <a:ext cx="880505" cy="230832"/>
          </a:xfrm>
          <a:prstGeom prst="rect">
            <a:avLst/>
          </a:prstGeom>
          <a:noFill/>
        </p:spPr>
        <p:txBody>
          <a:bodyPr wrap="square" rtlCol="0">
            <a:spAutoFit/>
          </a:bodyPr>
          <a:lstStyle/>
          <a:p>
            <a:pPr algn="ctr"/>
            <a:r>
              <a:rPr lang="en-AU" sz="900" dirty="0">
                <a:solidFill>
                  <a:srgbClr val="747374"/>
                </a:solidFill>
                <a:latin typeface="Poppins SemiBold" panose="00000700000000000000" pitchFamily="2" charset="0"/>
                <a:cs typeface="Poppins SemiBold" panose="00000700000000000000" pitchFamily="2" charset="0"/>
              </a:rPr>
              <a:t>Tumut</a:t>
            </a:r>
            <a:r>
              <a:rPr lang="en-AU" sz="900" baseline="30000" dirty="0">
                <a:solidFill>
                  <a:srgbClr val="747374"/>
                </a:solidFill>
                <a:latin typeface="Poppins SemiBold" panose="00000700000000000000" pitchFamily="2" charset="0"/>
                <a:cs typeface="Poppins SemiBold" panose="00000700000000000000" pitchFamily="2" charset="0"/>
              </a:rPr>
              <a:t>¥</a:t>
            </a:r>
          </a:p>
        </p:txBody>
      </p:sp>
      <p:sp>
        <p:nvSpPr>
          <p:cNvPr id="316" name="TextBox 315">
            <a:extLst>
              <a:ext uri="{FF2B5EF4-FFF2-40B4-BE49-F238E27FC236}">
                <a16:creationId xmlns:a16="http://schemas.microsoft.com/office/drawing/2014/main" id="{902A615B-27F3-4DC4-828F-5BCECCAD2D46}"/>
              </a:ext>
            </a:extLst>
          </p:cNvPr>
          <p:cNvSpPr txBox="1"/>
          <p:nvPr/>
        </p:nvSpPr>
        <p:spPr>
          <a:xfrm>
            <a:off x="1619885" y="9289217"/>
            <a:ext cx="915611" cy="369332"/>
          </a:xfrm>
          <a:prstGeom prst="rect">
            <a:avLst/>
          </a:prstGeom>
          <a:noFill/>
        </p:spPr>
        <p:txBody>
          <a:bodyPr wrap="square" rtlCol="0">
            <a:spAutoFit/>
          </a:bodyPr>
          <a:lstStyle/>
          <a:p>
            <a:pPr algn="ctr"/>
            <a:r>
              <a:rPr lang="en-AU" sz="900" dirty="0">
                <a:solidFill>
                  <a:srgbClr val="747374"/>
                </a:solidFill>
                <a:latin typeface="Poppins SemiBold" panose="00000700000000000000" pitchFamily="2" charset="0"/>
                <a:cs typeface="Poppins SemiBold" panose="00000700000000000000" pitchFamily="2" charset="0"/>
              </a:rPr>
              <a:t>Snowy Valley LGA</a:t>
            </a:r>
          </a:p>
        </p:txBody>
      </p:sp>
      <p:sp>
        <p:nvSpPr>
          <p:cNvPr id="317" name="TextBox 316">
            <a:extLst>
              <a:ext uri="{FF2B5EF4-FFF2-40B4-BE49-F238E27FC236}">
                <a16:creationId xmlns:a16="http://schemas.microsoft.com/office/drawing/2014/main" id="{73CA6A6E-DF6A-4446-A6B8-9F6BB969D08B}"/>
              </a:ext>
            </a:extLst>
          </p:cNvPr>
          <p:cNvSpPr txBox="1"/>
          <p:nvPr/>
        </p:nvSpPr>
        <p:spPr>
          <a:xfrm>
            <a:off x="2829560" y="9289217"/>
            <a:ext cx="854076" cy="369332"/>
          </a:xfrm>
          <a:prstGeom prst="rect">
            <a:avLst/>
          </a:prstGeom>
          <a:noFill/>
        </p:spPr>
        <p:txBody>
          <a:bodyPr wrap="square" rtlCol="0">
            <a:spAutoFit/>
          </a:bodyPr>
          <a:lstStyle/>
          <a:p>
            <a:pPr algn="ctr"/>
            <a:r>
              <a:rPr lang="en-AU" sz="900" dirty="0">
                <a:solidFill>
                  <a:srgbClr val="747374"/>
                </a:solidFill>
                <a:latin typeface="Poppins SemiBold" panose="00000700000000000000" pitchFamily="2" charset="0"/>
                <a:cs typeface="Poppins SemiBold" panose="00000700000000000000" pitchFamily="2" charset="0"/>
              </a:rPr>
              <a:t>Sydney</a:t>
            </a:r>
          </a:p>
          <a:p>
            <a:pPr algn="ctr"/>
            <a:r>
              <a:rPr lang="en-AU" sz="900" dirty="0">
                <a:solidFill>
                  <a:srgbClr val="747374"/>
                </a:solidFill>
                <a:latin typeface="Poppins SemiBold" panose="00000700000000000000" pitchFamily="2" charset="0"/>
                <a:cs typeface="Poppins SemiBold" panose="00000700000000000000" pitchFamily="2" charset="0"/>
              </a:rPr>
              <a:t>Metro</a:t>
            </a:r>
          </a:p>
        </p:txBody>
      </p:sp>
      <p:sp>
        <p:nvSpPr>
          <p:cNvPr id="318" name="object 245">
            <a:extLst>
              <a:ext uri="{FF2B5EF4-FFF2-40B4-BE49-F238E27FC236}">
                <a16:creationId xmlns:a16="http://schemas.microsoft.com/office/drawing/2014/main" id="{52DEFEC5-B85B-4676-84F6-7F1A500328D8}"/>
              </a:ext>
            </a:extLst>
          </p:cNvPr>
          <p:cNvSpPr txBox="1"/>
          <p:nvPr/>
        </p:nvSpPr>
        <p:spPr>
          <a:xfrm>
            <a:off x="1770628" y="9040542"/>
            <a:ext cx="614123" cy="259043"/>
          </a:xfrm>
          <a:prstGeom prst="rect">
            <a:avLst/>
          </a:prstGeom>
        </p:spPr>
        <p:txBody>
          <a:bodyPr vert="horz" wrap="square" lIns="0" tIns="12698" rIns="0" bIns="0" rtlCol="0">
            <a:spAutoFit/>
          </a:bodyPr>
          <a:lstStyle/>
          <a:p>
            <a:pPr marL="12699" algn="ctr">
              <a:spcBef>
                <a:spcPts val="1350"/>
              </a:spcBef>
            </a:pPr>
            <a:r>
              <a:rPr lang="en-AU" sz="1600" dirty="0">
                <a:solidFill>
                  <a:srgbClr val="FF0000"/>
                </a:solidFill>
                <a:latin typeface="Poppins SemiBold" panose="00000700000000000000" pitchFamily="2" charset="0"/>
                <a:cs typeface="Poppins SemiBold" panose="00000700000000000000" pitchFamily="2" charset="0"/>
              </a:rPr>
              <a:t>3.9%</a:t>
            </a:r>
          </a:p>
        </p:txBody>
      </p:sp>
      <p:sp>
        <p:nvSpPr>
          <p:cNvPr id="319" name="object 245">
            <a:extLst>
              <a:ext uri="{FF2B5EF4-FFF2-40B4-BE49-F238E27FC236}">
                <a16:creationId xmlns:a16="http://schemas.microsoft.com/office/drawing/2014/main" id="{4A9F2F7F-F40E-4DB6-B1F1-1C9508B50425}"/>
              </a:ext>
            </a:extLst>
          </p:cNvPr>
          <p:cNvSpPr txBox="1"/>
          <p:nvPr/>
        </p:nvSpPr>
        <p:spPr>
          <a:xfrm>
            <a:off x="567051" y="9040542"/>
            <a:ext cx="614123" cy="259043"/>
          </a:xfrm>
          <a:prstGeom prst="rect">
            <a:avLst/>
          </a:prstGeom>
        </p:spPr>
        <p:txBody>
          <a:bodyPr vert="horz" wrap="square" lIns="0" tIns="12698" rIns="0" bIns="0" rtlCol="0">
            <a:spAutoFit/>
          </a:bodyPr>
          <a:lstStyle/>
          <a:p>
            <a:pPr marL="12699" algn="ctr">
              <a:spcBef>
                <a:spcPts val="1350"/>
              </a:spcBef>
            </a:pPr>
            <a:r>
              <a:rPr lang="en-AU" sz="1600" dirty="0">
                <a:solidFill>
                  <a:srgbClr val="FF0000"/>
                </a:solidFill>
                <a:latin typeface="Poppins SemiBold" panose="00000700000000000000" pitchFamily="2" charset="0"/>
                <a:cs typeface="Poppins SemiBold" panose="00000700000000000000" pitchFamily="2" charset="0"/>
              </a:rPr>
              <a:t>4.1%</a:t>
            </a:r>
          </a:p>
        </p:txBody>
      </p:sp>
      <p:sp>
        <p:nvSpPr>
          <p:cNvPr id="14" name="object 74">
            <a:extLst>
              <a:ext uri="{FF2B5EF4-FFF2-40B4-BE49-F238E27FC236}">
                <a16:creationId xmlns:a16="http://schemas.microsoft.com/office/drawing/2014/main" id="{BC7461DF-47A7-7B5E-341C-B1652BABF55D}"/>
              </a:ext>
            </a:extLst>
          </p:cNvPr>
          <p:cNvSpPr txBox="1"/>
          <p:nvPr/>
        </p:nvSpPr>
        <p:spPr>
          <a:xfrm>
            <a:off x="2020114" y="931022"/>
            <a:ext cx="3516020" cy="289821"/>
          </a:xfrm>
          <a:prstGeom prst="rect">
            <a:avLst/>
          </a:prstGeom>
        </p:spPr>
        <p:txBody>
          <a:bodyPr vert="horz" wrap="square" lIns="0" tIns="12698" rIns="0" bIns="0" rtlCol="0">
            <a:spAutoFit/>
          </a:bodyPr>
          <a:lstStyle/>
          <a:p>
            <a:pPr marL="12699" algn="ctr">
              <a:spcBef>
                <a:spcPts val="100"/>
              </a:spcBef>
            </a:pPr>
            <a:r>
              <a:rPr spc="100" baseline="0" dirty="0">
                <a:solidFill>
                  <a:srgbClr val="FF0000"/>
                </a:solidFill>
                <a:latin typeface="Poppins" panose="00000500000000000000" pitchFamily="2" charset="0"/>
                <a:cs typeface="Poppins" panose="00000500000000000000" pitchFamily="2" charset="0"/>
              </a:rPr>
              <a:t>RENTAL </a:t>
            </a:r>
            <a:r>
              <a:rPr lang="en-AU" spc="100" baseline="0" dirty="0">
                <a:solidFill>
                  <a:srgbClr val="FF0000"/>
                </a:solidFill>
                <a:latin typeface="Poppins" panose="00000500000000000000" pitchFamily="2" charset="0"/>
                <a:cs typeface="Poppins" panose="00000500000000000000" pitchFamily="2" charset="0"/>
              </a:rPr>
              <a:t>GROWTH </a:t>
            </a:r>
            <a:r>
              <a:rPr lang="en-AU" spc="100" dirty="0">
                <a:solidFill>
                  <a:srgbClr val="FF0000"/>
                </a:solidFill>
                <a:latin typeface="Poppins" panose="00000500000000000000" pitchFamily="2" charset="0"/>
                <a:cs typeface="Poppins" panose="00000500000000000000" pitchFamily="2" charset="0"/>
              </a:rPr>
              <a:t>2026</a:t>
            </a:r>
            <a:r>
              <a:rPr lang="en-AU" spc="100" baseline="30000" dirty="0">
                <a:solidFill>
                  <a:srgbClr val="FF0000"/>
                </a:solidFill>
                <a:latin typeface="Poppins" panose="00000500000000000000" pitchFamily="2" charset="0"/>
                <a:cs typeface="Poppins" panose="00000500000000000000" pitchFamily="2" charset="0"/>
              </a:rPr>
              <a:t>€</a:t>
            </a:r>
          </a:p>
        </p:txBody>
      </p:sp>
      <p:sp>
        <p:nvSpPr>
          <p:cNvPr id="16" name="object 102">
            <a:extLst>
              <a:ext uri="{FF2B5EF4-FFF2-40B4-BE49-F238E27FC236}">
                <a16:creationId xmlns:a16="http://schemas.microsoft.com/office/drawing/2014/main" id="{F6A92683-816B-F4F6-3681-1D7D567DEA6D}"/>
              </a:ext>
            </a:extLst>
          </p:cNvPr>
          <p:cNvSpPr txBox="1"/>
          <p:nvPr/>
        </p:nvSpPr>
        <p:spPr>
          <a:xfrm>
            <a:off x="1649054" y="4077388"/>
            <a:ext cx="4241356" cy="289821"/>
          </a:xfrm>
          <a:prstGeom prst="rect">
            <a:avLst/>
          </a:prstGeom>
        </p:spPr>
        <p:txBody>
          <a:bodyPr vert="horz" wrap="square" lIns="0" tIns="12698" rIns="0" bIns="0" rtlCol="0">
            <a:spAutoFit/>
          </a:bodyPr>
          <a:lstStyle/>
          <a:p>
            <a:pPr marL="12699" algn="ctr">
              <a:spcBef>
                <a:spcPts val="100"/>
              </a:spcBef>
            </a:pPr>
            <a:r>
              <a:rPr spc="100" baseline="0" dirty="0">
                <a:solidFill>
                  <a:srgbClr val="FF0000"/>
                </a:solidFill>
                <a:latin typeface="Poppins" panose="00000500000000000000" pitchFamily="2" charset="0"/>
                <a:cs typeface="Poppins" panose="00000500000000000000" pitchFamily="2" charset="0"/>
              </a:rPr>
              <a:t>RENTAL VACANCY RATES</a:t>
            </a:r>
            <a:r>
              <a:rPr lang="en-AU" spc="100" baseline="0" dirty="0">
                <a:solidFill>
                  <a:srgbClr val="FF0000"/>
                </a:solidFill>
                <a:latin typeface="Poppins" panose="00000500000000000000" pitchFamily="2" charset="0"/>
                <a:cs typeface="Poppins" panose="00000500000000000000" pitchFamily="2" charset="0"/>
              </a:rPr>
              <a:t> 2026</a:t>
            </a:r>
            <a:endParaRPr spc="100" baseline="0" dirty="0">
              <a:solidFill>
                <a:srgbClr val="FF0000"/>
              </a:solidFill>
              <a:latin typeface="Poppins" panose="00000500000000000000" pitchFamily="2" charset="0"/>
              <a:cs typeface="Poppins" panose="00000500000000000000" pitchFamily="2" charset="0"/>
            </a:endParaRPr>
          </a:p>
        </p:txBody>
      </p:sp>
      <p:sp>
        <p:nvSpPr>
          <p:cNvPr id="17" name="object 81">
            <a:extLst>
              <a:ext uri="{FF2B5EF4-FFF2-40B4-BE49-F238E27FC236}">
                <a16:creationId xmlns:a16="http://schemas.microsoft.com/office/drawing/2014/main" id="{7F941F2F-DC04-EF56-B63B-11AB6306C520}"/>
              </a:ext>
            </a:extLst>
          </p:cNvPr>
          <p:cNvSpPr txBox="1"/>
          <p:nvPr/>
        </p:nvSpPr>
        <p:spPr>
          <a:xfrm>
            <a:off x="2020114" y="8110899"/>
            <a:ext cx="3267900" cy="289821"/>
          </a:xfrm>
          <a:prstGeom prst="rect">
            <a:avLst/>
          </a:prstGeom>
        </p:spPr>
        <p:txBody>
          <a:bodyPr vert="horz" wrap="square" lIns="0" tIns="12698" rIns="0" bIns="0" rtlCol="0">
            <a:spAutoFit/>
          </a:bodyPr>
          <a:lstStyle/>
          <a:p>
            <a:pPr marL="12699" algn="ctr">
              <a:spcBef>
                <a:spcPts val="100"/>
              </a:spcBef>
            </a:pPr>
            <a:r>
              <a:rPr spc="100" baseline="0" dirty="0">
                <a:solidFill>
                  <a:srgbClr val="FF0000"/>
                </a:solidFill>
                <a:latin typeface="Poppins" panose="00000500000000000000" pitchFamily="2" charset="0"/>
                <a:cs typeface="Poppins" panose="00000500000000000000" pitchFamily="2" charset="0"/>
              </a:rPr>
              <a:t>RENTAL YIELD</a:t>
            </a:r>
            <a:r>
              <a:rPr lang="en-AU" spc="100" baseline="0" dirty="0">
                <a:solidFill>
                  <a:srgbClr val="FF0000"/>
                </a:solidFill>
                <a:latin typeface="Poppins" panose="00000500000000000000" pitchFamily="2" charset="0"/>
                <a:cs typeface="Poppins" panose="00000500000000000000" pitchFamily="2" charset="0"/>
              </a:rPr>
              <a:t> </a:t>
            </a:r>
            <a:r>
              <a:rPr lang="en-AU" spc="100" dirty="0">
                <a:solidFill>
                  <a:srgbClr val="FF0000"/>
                </a:solidFill>
                <a:latin typeface="Poppins" panose="00000500000000000000" pitchFamily="2" charset="0"/>
                <a:cs typeface="Poppins" panose="00000500000000000000" pitchFamily="2" charset="0"/>
              </a:rPr>
              <a:t>2026</a:t>
            </a:r>
            <a:r>
              <a:rPr lang="en-AU" spc="100" baseline="30000" dirty="0">
                <a:solidFill>
                  <a:srgbClr val="FF0000"/>
                </a:solidFill>
                <a:latin typeface="Poppins" panose="00000500000000000000" pitchFamily="2" charset="0"/>
                <a:cs typeface="Poppins" panose="00000500000000000000" pitchFamily="2" charset="0"/>
              </a:rPr>
              <a:t>§</a:t>
            </a:r>
          </a:p>
        </p:txBody>
      </p:sp>
      <p:pic>
        <p:nvPicPr>
          <p:cNvPr id="41" name="Graphic 40" descr="Building with solid fill">
            <a:extLst>
              <a:ext uri="{FF2B5EF4-FFF2-40B4-BE49-F238E27FC236}">
                <a16:creationId xmlns:a16="http://schemas.microsoft.com/office/drawing/2014/main" id="{4C7AB812-ADB0-6887-AF9A-8CA26E9A174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94345" y="8465840"/>
            <a:ext cx="583129" cy="583129"/>
          </a:xfrm>
          <a:prstGeom prst="rect">
            <a:avLst/>
          </a:prstGeom>
        </p:spPr>
      </p:pic>
      <p:pic>
        <p:nvPicPr>
          <p:cNvPr id="42" name="Graphic 41" descr="Home with solid fill">
            <a:extLst>
              <a:ext uri="{FF2B5EF4-FFF2-40B4-BE49-F238E27FC236}">
                <a16:creationId xmlns:a16="http://schemas.microsoft.com/office/drawing/2014/main" id="{17EA95EC-70B2-D19D-AAF3-A8FDD8866DF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6416" y="8353173"/>
            <a:ext cx="695796" cy="695796"/>
          </a:xfrm>
          <a:prstGeom prst="rect">
            <a:avLst/>
          </a:prstGeom>
        </p:spPr>
      </p:pic>
      <p:pic>
        <p:nvPicPr>
          <p:cNvPr id="43" name="Graphic 42" descr="Home with solid fill">
            <a:extLst>
              <a:ext uri="{FF2B5EF4-FFF2-40B4-BE49-F238E27FC236}">
                <a16:creationId xmlns:a16="http://schemas.microsoft.com/office/drawing/2014/main" id="{3B19DFCE-03E4-CF1C-425B-DA189F7B66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40334" y="8361913"/>
            <a:ext cx="695796" cy="695796"/>
          </a:xfrm>
          <a:prstGeom prst="rect">
            <a:avLst/>
          </a:prstGeom>
        </p:spPr>
      </p:pic>
      <p:pic>
        <p:nvPicPr>
          <p:cNvPr id="45" name="Graphic 44" descr="Home with solid fill">
            <a:extLst>
              <a:ext uri="{FF2B5EF4-FFF2-40B4-BE49-F238E27FC236}">
                <a16:creationId xmlns:a16="http://schemas.microsoft.com/office/drawing/2014/main" id="{C7332006-2956-F398-D687-4DD354A39AD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915202" y="8374199"/>
            <a:ext cx="695796" cy="695796"/>
          </a:xfrm>
          <a:prstGeom prst="rect">
            <a:avLst/>
          </a:prstGeom>
        </p:spPr>
      </p:pic>
      <p:pic>
        <p:nvPicPr>
          <p:cNvPr id="46" name="Graphic 45" descr="Building with solid fill">
            <a:extLst>
              <a:ext uri="{FF2B5EF4-FFF2-40B4-BE49-F238E27FC236}">
                <a16:creationId xmlns:a16="http://schemas.microsoft.com/office/drawing/2014/main" id="{5C86689B-5D5B-2F3E-7537-F0643C4065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215823" y="8465839"/>
            <a:ext cx="583129" cy="583129"/>
          </a:xfrm>
          <a:prstGeom prst="rect">
            <a:avLst/>
          </a:prstGeom>
        </p:spPr>
      </p:pic>
      <p:pic>
        <p:nvPicPr>
          <p:cNvPr id="47" name="Graphic 46" descr="Building with solid fill">
            <a:extLst>
              <a:ext uri="{FF2B5EF4-FFF2-40B4-BE49-F238E27FC236}">
                <a16:creationId xmlns:a16="http://schemas.microsoft.com/office/drawing/2014/main" id="{FB25E090-AAFF-0818-01DF-F3A224E9E57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12524" y="8470866"/>
            <a:ext cx="583129" cy="583129"/>
          </a:xfrm>
          <a:prstGeom prst="rect">
            <a:avLst/>
          </a:prstGeom>
        </p:spPr>
      </p:pic>
      <p:grpSp>
        <p:nvGrpSpPr>
          <p:cNvPr id="52" name="Group 51">
            <a:extLst>
              <a:ext uri="{FF2B5EF4-FFF2-40B4-BE49-F238E27FC236}">
                <a16:creationId xmlns:a16="http://schemas.microsoft.com/office/drawing/2014/main" id="{A39F65C3-9104-9CD3-C3D2-FC69339B4ADB}"/>
              </a:ext>
            </a:extLst>
          </p:cNvPr>
          <p:cNvGrpSpPr/>
          <p:nvPr/>
        </p:nvGrpSpPr>
        <p:grpSpPr>
          <a:xfrm>
            <a:off x="3531306" y="7576569"/>
            <a:ext cx="449866" cy="537464"/>
            <a:chOff x="3498170" y="7699867"/>
            <a:chExt cx="449866" cy="537464"/>
          </a:xfrm>
          <a:effectLst>
            <a:outerShdw blurRad="50800" dist="38100" dir="2700000" algn="tl" rotWithShape="0">
              <a:prstClr val="black">
                <a:alpha val="40000"/>
              </a:prstClr>
            </a:outerShdw>
          </a:effectLst>
        </p:grpSpPr>
        <p:sp>
          <p:nvSpPr>
            <p:cNvPr id="6" name="Oval 5">
              <a:extLst>
                <a:ext uri="{FF2B5EF4-FFF2-40B4-BE49-F238E27FC236}">
                  <a16:creationId xmlns:a16="http://schemas.microsoft.com/office/drawing/2014/main" id="{89B2B93A-A975-FB99-13E1-22C11B5ED572}"/>
                </a:ext>
              </a:extLst>
            </p:cNvPr>
            <p:cNvSpPr/>
            <p:nvPr/>
          </p:nvSpPr>
          <p:spPr>
            <a:xfrm>
              <a:off x="3498170" y="7699867"/>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Poppins" panose="00000500000000000000" pitchFamily="2" charset="0"/>
                <a:cs typeface="Poppins" panose="00000500000000000000" pitchFamily="2" charset="0"/>
              </a:endParaRPr>
            </a:p>
          </p:txBody>
        </p:sp>
        <p:pic>
          <p:nvPicPr>
            <p:cNvPr id="49" name="Graphic 48" descr="Open hand with solid fill">
              <a:extLst>
                <a:ext uri="{FF2B5EF4-FFF2-40B4-BE49-F238E27FC236}">
                  <a16:creationId xmlns:a16="http://schemas.microsoft.com/office/drawing/2014/main" id="{8C80469E-953B-0653-D27D-0E9908D1F73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98170" y="7805278"/>
              <a:ext cx="432053" cy="432053"/>
            </a:xfrm>
            <a:prstGeom prst="rect">
              <a:avLst/>
            </a:prstGeom>
          </p:spPr>
        </p:pic>
        <p:sp>
          <p:nvSpPr>
            <p:cNvPr id="51" name="object 245">
              <a:extLst>
                <a:ext uri="{FF2B5EF4-FFF2-40B4-BE49-F238E27FC236}">
                  <a16:creationId xmlns:a16="http://schemas.microsoft.com/office/drawing/2014/main" id="{3F68E2D3-E942-FDF9-3D5B-CDB3BA491540}"/>
                </a:ext>
              </a:extLst>
            </p:cNvPr>
            <p:cNvSpPr txBox="1"/>
            <p:nvPr/>
          </p:nvSpPr>
          <p:spPr>
            <a:xfrm>
              <a:off x="3592879" y="7717662"/>
              <a:ext cx="242633" cy="289821"/>
            </a:xfrm>
            <a:prstGeom prst="rect">
              <a:avLst/>
            </a:prstGeom>
          </p:spPr>
          <p:txBody>
            <a:bodyPr vert="horz" wrap="square" lIns="0" tIns="12698" rIns="0" bIns="0" rtlCol="0">
              <a:spAutoFit/>
            </a:bodyPr>
            <a:lstStyle/>
            <a:p>
              <a:pPr marL="12699" marR="0" lvl="0" indent="0" algn="ctr" defTabSz="457200" rtl="0" eaLnBrk="1" fontAlgn="auto" latinLnBrk="0" hangingPunct="1">
                <a:lnSpc>
                  <a:spcPct val="100000"/>
                </a:lnSpc>
                <a:spcBef>
                  <a:spcPts val="1350"/>
                </a:spcBef>
                <a:spcAft>
                  <a:spcPts val="0"/>
                </a:spcAft>
                <a:buClrTx/>
                <a:buSzTx/>
                <a:buFontTx/>
                <a:buNone/>
                <a:tabLst/>
                <a:defRPr/>
              </a:pPr>
              <a:r>
                <a:rPr kumimoji="0" lang="en-AU" i="0" u="none" strike="noStrike" kern="1200" cap="none" spc="0" normalizeH="0" baseline="0" noProof="0" dirty="0">
                  <a:ln>
                    <a:noFill/>
                  </a:ln>
                  <a:solidFill>
                    <a:schemeClr val="bg1"/>
                  </a:solidFill>
                  <a:uLnTx/>
                  <a:uFillTx/>
                  <a:latin typeface="Poppins SemiBold" panose="00000700000000000000" pitchFamily="2" charset="0"/>
                  <a:cs typeface="Poppins SemiBold" panose="00000700000000000000" pitchFamily="2" charset="0"/>
                </a:rPr>
                <a:t>%</a:t>
              </a:r>
            </a:p>
          </p:txBody>
        </p:sp>
      </p:grpSp>
      <p:grpSp>
        <p:nvGrpSpPr>
          <p:cNvPr id="60" name="Group 59">
            <a:extLst>
              <a:ext uri="{FF2B5EF4-FFF2-40B4-BE49-F238E27FC236}">
                <a16:creationId xmlns:a16="http://schemas.microsoft.com/office/drawing/2014/main" id="{0BFA26D3-5C7A-3C56-E3FC-A574984E0A7E}"/>
              </a:ext>
            </a:extLst>
          </p:cNvPr>
          <p:cNvGrpSpPr/>
          <p:nvPr/>
        </p:nvGrpSpPr>
        <p:grpSpPr>
          <a:xfrm>
            <a:off x="3553191" y="3540925"/>
            <a:ext cx="449866" cy="449866"/>
            <a:chOff x="3498170" y="3344702"/>
            <a:chExt cx="449866" cy="449866"/>
          </a:xfrm>
          <a:effectLst>
            <a:outerShdw blurRad="63500" sx="102000" sy="102000" algn="ctr" rotWithShape="0">
              <a:prstClr val="black">
                <a:alpha val="40000"/>
              </a:prstClr>
            </a:outerShdw>
          </a:effectLst>
        </p:grpSpPr>
        <p:sp>
          <p:nvSpPr>
            <p:cNvPr id="55" name="Oval 54">
              <a:extLst>
                <a:ext uri="{FF2B5EF4-FFF2-40B4-BE49-F238E27FC236}">
                  <a16:creationId xmlns:a16="http://schemas.microsoft.com/office/drawing/2014/main" id="{7E63AC99-DEA1-ED4F-67FB-F06BA6CC06F2}"/>
                </a:ext>
              </a:extLst>
            </p:cNvPr>
            <p:cNvSpPr/>
            <p:nvPr/>
          </p:nvSpPr>
          <p:spPr>
            <a:xfrm>
              <a:off x="3498170" y="3344702"/>
              <a:ext cx="449866" cy="449866"/>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Poppins" panose="00000500000000000000" pitchFamily="2" charset="0"/>
                <a:cs typeface="Poppins" panose="00000500000000000000" pitchFamily="2" charset="0"/>
              </a:endParaRPr>
            </a:p>
          </p:txBody>
        </p:sp>
        <p:pic>
          <p:nvPicPr>
            <p:cNvPr id="59" name="Graphic 58" descr="Users with solid fill">
              <a:extLst>
                <a:ext uri="{FF2B5EF4-FFF2-40B4-BE49-F238E27FC236}">
                  <a16:creationId xmlns:a16="http://schemas.microsoft.com/office/drawing/2014/main" id="{E27BDE85-47F7-C8D6-E9EE-1C13C56BC40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27538" y="3373474"/>
              <a:ext cx="391130" cy="391130"/>
            </a:xfrm>
            <a:prstGeom prst="rect">
              <a:avLst/>
            </a:prstGeom>
          </p:spPr>
        </p:pic>
      </p:grpSp>
      <p:grpSp>
        <p:nvGrpSpPr>
          <p:cNvPr id="277" name="Group 276">
            <a:extLst>
              <a:ext uri="{FF2B5EF4-FFF2-40B4-BE49-F238E27FC236}">
                <a16:creationId xmlns:a16="http://schemas.microsoft.com/office/drawing/2014/main" id="{E27728F9-9122-DF5B-5185-277E29268BC2}"/>
              </a:ext>
            </a:extLst>
          </p:cNvPr>
          <p:cNvGrpSpPr/>
          <p:nvPr/>
        </p:nvGrpSpPr>
        <p:grpSpPr>
          <a:xfrm>
            <a:off x="5873622" y="1428223"/>
            <a:ext cx="1223350" cy="425590"/>
            <a:chOff x="5744646" y="833690"/>
            <a:chExt cx="1223350" cy="425590"/>
          </a:xfrm>
        </p:grpSpPr>
        <p:sp>
          <p:nvSpPr>
            <p:cNvPr id="265" name="object 245">
              <a:extLst>
                <a:ext uri="{FF2B5EF4-FFF2-40B4-BE49-F238E27FC236}">
                  <a16:creationId xmlns:a16="http://schemas.microsoft.com/office/drawing/2014/main" id="{55803C3A-9C27-A91D-14EE-D85B24CEA4EC}"/>
                </a:ext>
              </a:extLst>
            </p:cNvPr>
            <p:cNvSpPr txBox="1"/>
            <p:nvPr/>
          </p:nvSpPr>
          <p:spPr>
            <a:xfrm>
              <a:off x="6136853" y="857643"/>
              <a:ext cx="831143" cy="397543"/>
            </a:xfrm>
            <a:prstGeom prst="rect">
              <a:avLst/>
            </a:prstGeom>
          </p:spPr>
          <p:txBody>
            <a:bodyPr vert="horz" wrap="square" lIns="0" tIns="12698" rIns="0" bIns="0" rtlCol="0">
              <a:spAutoFit/>
            </a:bodyPr>
            <a:lstStyle/>
            <a:p>
              <a:pPr marL="12699"/>
              <a:r>
                <a:rPr lang="en-AU" sz="900" dirty="0">
                  <a:solidFill>
                    <a:srgbClr val="494949"/>
                  </a:solidFill>
                  <a:latin typeface="Poppins" panose="00000500000000000000" pitchFamily="2" charset="0"/>
                  <a:cs typeface="Poppins" panose="00000500000000000000" pitchFamily="2" charset="0"/>
                </a:rPr>
                <a:t>2 BEDROOMS</a:t>
              </a:r>
              <a:br>
                <a:rPr lang="en-AU" sz="900" dirty="0">
                  <a:solidFill>
                    <a:srgbClr val="494949"/>
                  </a:solidFill>
                  <a:latin typeface="Poppins" panose="00000500000000000000" pitchFamily="2" charset="0"/>
                  <a:cs typeface="Poppins" panose="00000500000000000000" pitchFamily="2" charset="0"/>
                </a:rPr>
              </a:br>
              <a:r>
                <a:rPr lang="en-AU" sz="1600" dirty="0">
                  <a:solidFill>
                    <a:srgbClr val="FF0000"/>
                  </a:solidFill>
                  <a:latin typeface="Poppins SemiBold" panose="00000700000000000000" pitchFamily="2" charset="0"/>
                  <a:cs typeface="Poppins SemiBold" panose="00000700000000000000" pitchFamily="2" charset="0"/>
                </a:rPr>
                <a:t>+54.2%</a:t>
              </a:r>
              <a:endParaRPr lang="en-AU" sz="400" dirty="0">
                <a:solidFill>
                  <a:srgbClr val="FF0000"/>
                </a:solidFill>
                <a:latin typeface="Poppins SemiBold" panose="00000700000000000000" pitchFamily="2" charset="0"/>
                <a:cs typeface="Poppins SemiBold" panose="00000700000000000000" pitchFamily="2" charset="0"/>
              </a:endParaRPr>
            </a:p>
          </p:txBody>
        </p:sp>
        <p:pic>
          <p:nvPicPr>
            <p:cNvPr id="266" name="Graphic 265" descr="Home with solid fill">
              <a:extLst>
                <a:ext uri="{FF2B5EF4-FFF2-40B4-BE49-F238E27FC236}">
                  <a16:creationId xmlns:a16="http://schemas.microsoft.com/office/drawing/2014/main" id="{838142BB-CE9D-1200-2BA9-2EE3B701E59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44646" y="833690"/>
              <a:ext cx="425590" cy="425590"/>
            </a:xfrm>
            <a:prstGeom prst="rect">
              <a:avLst/>
            </a:prstGeom>
          </p:spPr>
        </p:pic>
      </p:grpSp>
      <p:grpSp>
        <p:nvGrpSpPr>
          <p:cNvPr id="278" name="Group 277">
            <a:extLst>
              <a:ext uri="{FF2B5EF4-FFF2-40B4-BE49-F238E27FC236}">
                <a16:creationId xmlns:a16="http://schemas.microsoft.com/office/drawing/2014/main" id="{E1FDA1A9-CE56-9827-1286-8C04B70860E9}"/>
              </a:ext>
            </a:extLst>
          </p:cNvPr>
          <p:cNvGrpSpPr/>
          <p:nvPr/>
        </p:nvGrpSpPr>
        <p:grpSpPr>
          <a:xfrm>
            <a:off x="5873622" y="1955160"/>
            <a:ext cx="1223350" cy="425590"/>
            <a:chOff x="5744646" y="833690"/>
            <a:chExt cx="1223350" cy="425590"/>
          </a:xfrm>
        </p:grpSpPr>
        <p:sp>
          <p:nvSpPr>
            <p:cNvPr id="279" name="object 245">
              <a:extLst>
                <a:ext uri="{FF2B5EF4-FFF2-40B4-BE49-F238E27FC236}">
                  <a16:creationId xmlns:a16="http://schemas.microsoft.com/office/drawing/2014/main" id="{DF66B472-5B49-343A-59A6-FF9E35E8DFFD}"/>
                </a:ext>
              </a:extLst>
            </p:cNvPr>
            <p:cNvSpPr txBox="1"/>
            <p:nvPr/>
          </p:nvSpPr>
          <p:spPr>
            <a:xfrm>
              <a:off x="6136853" y="857643"/>
              <a:ext cx="831143" cy="397543"/>
            </a:xfrm>
            <a:prstGeom prst="rect">
              <a:avLst/>
            </a:prstGeom>
          </p:spPr>
          <p:txBody>
            <a:bodyPr vert="horz" wrap="square" lIns="0" tIns="12698" rIns="0" bIns="0" rtlCol="0">
              <a:spAutoFit/>
            </a:bodyPr>
            <a:lstStyle/>
            <a:p>
              <a:pPr marL="12699"/>
              <a:r>
                <a:rPr lang="en-AU" sz="900" dirty="0">
                  <a:solidFill>
                    <a:srgbClr val="494949"/>
                  </a:solidFill>
                  <a:latin typeface="Poppins" panose="00000500000000000000" pitchFamily="2" charset="0"/>
                  <a:cs typeface="Poppins" panose="00000500000000000000" pitchFamily="2" charset="0"/>
                </a:rPr>
                <a:t>3 BEDROOMS</a:t>
              </a:r>
              <a:br>
                <a:rPr lang="en-AU" sz="900" dirty="0">
                  <a:solidFill>
                    <a:srgbClr val="494949"/>
                  </a:solidFill>
                  <a:latin typeface="Poppins" panose="00000500000000000000" pitchFamily="2" charset="0"/>
                  <a:cs typeface="Poppins" panose="00000500000000000000" pitchFamily="2" charset="0"/>
                </a:rPr>
              </a:br>
              <a:r>
                <a:rPr lang="en-AU" sz="1600" dirty="0">
                  <a:solidFill>
                    <a:srgbClr val="FF0000"/>
                  </a:solidFill>
                  <a:latin typeface="Poppins SemiBold" panose="00000700000000000000" pitchFamily="2" charset="0"/>
                  <a:cs typeface="Poppins SemiBold" panose="00000700000000000000" pitchFamily="2" charset="0"/>
                </a:rPr>
                <a:t>+5.8%</a:t>
              </a:r>
              <a:endParaRPr lang="en-AU" sz="400" dirty="0">
                <a:solidFill>
                  <a:srgbClr val="FF0000"/>
                </a:solidFill>
                <a:latin typeface="Poppins SemiBold" panose="00000700000000000000" pitchFamily="2" charset="0"/>
                <a:cs typeface="Poppins SemiBold" panose="00000700000000000000" pitchFamily="2" charset="0"/>
              </a:endParaRPr>
            </a:p>
          </p:txBody>
        </p:sp>
        <p:pic>
          <p:nvPicPr>
            <p:cNvPr id="280" name="Graphic 279" descr="Home with solid fill">
              <a:extLst>
                <a:ext uri="{FF2B5EF4-FFF2-40B4-BE49-F238E27FC236}">
                  <a16:creationId xmlns:a16="http://schemas.microsoft.com/office/drawing/2014/main" id="{23C2A147-0DB5-E2FB-700E-4A866D9D19B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44646" y="833690"/>
              <a:ext cx="425590" cy="425590"/>
            </a:xfrm>
            <a:prstGeom prst="rect">
              <a:avLst/>
            </a:prstGeom>
          </p:spPr>
        </p:pic>
      </p:grpSp>
      <p:grpSp>
        <p:nvGrpSpPr>
          <p:cNvPr id="281" name="Group 280">
            <a:extLst>
              <a:ext uri="{FF2B5EF4-FFF2-40B4-BE49-F238E27FC236}">
                <a16:creationId xmlns:a16="http://schemas.microsoft.com/office/drawing/2014/main" id="{070212ED-895B-C831-A766-4BE7E642C6F2}"/>
              </a:ext>
            </a:extLst>
          </p:cNvPr>
          <p:cNvGrpSpPr/>
          <p:nvPr/>
        </p:nvGrpSpPr>
        <p:grpSpPr>
          <a:xfrm>
            <a:off x="5878243" y="2469800"/>
            <a:ext cx="1223350" cy="425590"/>
            <a:chOff x="5744646" y="833690"/>
            <a:chExt cx="1223350" cy="425590"/>
          </a:xfrm>
        </p:grpSpPr>
        <p:sp>
          <p:nvSpPr>
            <p:cNvPr id="282" name="object 245">
              <a:extLst>
                <a:ext uri="{FF2B5EF4-FFF2-40B4-BE49-F238E27FC236}">
                  <a16:creationId xmlns:a16="http://schemas.microsoft.com/office/drawing/2014/main" id="{FA863701-0D8A-CF70-D89A-2F8FCDDF5D77}"/>
                </a:ext>
              </a:extLst>
            </p:cNvPr>
            <p:cNvSpPr txBox="1"/>
            <p:nvPr/>
          </p:nvSpPr>
          <p:spPr>
            <a:xfrm>
              <a:off x="6136853" y="857643"/>
              <a:ext cx="831143" cy="397543"/>
            </a:xfrm>
            <a:prstGeom prst="rect">
              <a:avLst/>
            </a:prstGeom>
          </p:spPr>
          <p:txBody>
            <a:bodyPr vert="horz" wrap="square" lIns="0" tIns="12698" rIns="0" bIns="0" rtlCol="0">
              <a:spAutoFit/>
            </a:bodyPr>
            <a:lstStyle/>
            <a:p>
              <a:pPr marL="12699"/>
              <a:r>
                <a:rPr lang="en-AU" sz="900" dirty="0">
                  <a:solidFill>
                    <a:srgbClr val="494949"/>
                  </a:solidFill>
                  <a:latin typeface="Poppins" panose="00000500000000000000" pitchFamily="2" charset="0"/>
                  <a:cs typeface="Poppins" panose="00000500000000000000" pitchFamily="2" charset="0"/>
                </a:rPr>
                <a:t>4+ BEDROOMS</a:t>
              </a:r>
              <a:br>
                <a:rPr lang="en-AU" sz="900" dirty="0">
                  <a:solidFill>
                    <a:srgbClr val="494949"/>
                  </a:solidFill>
                  <a:latin typeface="Poppins" panose="00000500000000000000" pitchFamily="2" charset="0"/>
                  <a:cs typeface="Poppins" panose="00000500000000000000" pitchFamily="2" charset="0"/>
                </a:rPr>
              </a:br>
              <a:r>
                <a:rPr lang="en-AU" sz="900" dirty="0">
                  <a:solidFill>
                    <a:srgbClr val="494949"/>
                  </a:solidFill>
                  <a:latin typeface="Poppins" panose="00000500000000000000" pitchFamily="2" charset="0"/>
                  <a:cs typeface="Poppins" panose="00000500000000000000" pitchFamily="2" charset="0"/>
                </a:rPr>
                <a:t> </a:t>
              </a:r>
              <a:r>
                <a:rPr lang="en-AU" sz="1600" dirty="0">
                  <a:solidFill>
                    <a:srgbClr val="FF0000"/>
                  </a:solidFill>
                  <a:latin typeface="Poppins SemiBold" panose="00000700000000000000" pitchFamily="2" charset="0"/>
                  <a:cs typeface="Poppins SemiBold" panose="00000700000000000000" pitchFamily="2" charset="0"/>
                </a:rPr>
                <a:t>+20.0%</a:t>
              </a:r>
              <a:endParaRPr lang="en-AU" sz="400" dirty="0">
                <a:solidFill>
                  <a:srgbClr val="FF0000"/>
                </a:solidFill>
                <a:latin typeface="Poppins SemiBold" panose="00000700000000000000" pitchFamily="2" charset="0"/>
                <a:cs typeface="Poppins SemiBold" panose="00000700000000000000" pitchFamily="2" charset="0"/>
              </a:endParaRPr>
            </a:p>
          </p:txBody>
        </p:sp>
        <p:pic>
          <p:nvPicPr>
            <p:cNvPr id="283" name="Graphic 282" descr="Home with solid fill">
              <a:extLst>
                <a:ext uri="{FF2B5EF4-FFF2-40B4-BE49-F238E27FC236}">
                  <a16:creationId xmlns:a16="http://schemas.microsoft.com/office/drawing/2014/main" id="{D3BEBBA7-D6FA-6C6D-A474-E694CF4ABA8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44646" y="833690"/>
              <a:ext cx="425590" cy="425590"/>
            </a:xfrm>
            <a:prstGeom prst="rect">
              <a:avLst/>
            </a:prstGeom>
          </p:spPr>
        </p:pic>
      </p:grpSp>
      <p:pic>
        <p:nvPicPr>
          <p:cNvPr id="290" name="Graphic 289" descr="Bar graph with upward trend with solid fill">
            <a:extLst>
              <a:ext uri="{FF2B5EF4-FFF2-40B4-BE49-F238E27FC236}">
                <a16:creationId xmlns:a16="http://schemas.microsoft.com/office/drawing/2014/main" id="{F1C16CA2-C4EC-EE64-CFB8-74447D053BF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3636903" y="469926"/>
            <a:ext cx="303378" cy="303378"/>
          </a:xfrm>
          <a:prstGeom prst="rect">
            <a:avLst/>
          </a:prstGeom>
        </p:spPr>
      </p:pic>
      <p:graphicFrame>
        <p:nvGraphicFramePr>
          <p:cNvPr id="7" name="Chart 6">
            <a:extLst>
              <a:ext uri="{FF2B5EF4-FFF2-40B4-BE49-F238E27FC236}">
                <a16:creationId xmlns:a16="http://schemas.microsoft.com/office/drawing/2014/main" id="{223C8F53-D987-4F92-9BAA-EC2D52214167}"/>
              </a:ext>
            </a:extLst>
          </p:cNvPr>
          <p:cNvGraphicFramePr>
            <a:graphicFrameLocks/>
          </p:cNvGraphicFramePr>
          <p:nvPr>
            <p:extLst>
              <p:ext uri="{D42A27DB-BD31-4B8C-83A1-F6EECF244321}">
                <p14:modId xmlns:p14="http://schemas.microsoft.com/office/powerpoint/2010/main" val="2687890038"/>
              </p:ext>
            </p:extLst>
          </p:nvPr>
        </p:nvGraphicFramePr>
        <p:xfrm>
          <a:off x="354215" y="4297241"/>
          <a:ext cx="6867743" cy="3196696"/>
        </p:xfrm>
        <a:graphic>
          <a:graphicData uri="http://schemas.openxmlformats.org/drawingml/2006/chart">
            <c:chart xmlns:c="http://schemas.openxmlformats.org/drawingml/2006/chart" xmlns:r="http://schemas.openxmlformats.org/officeDocument/2006/relationships" r:id="rId9"/>
          </a:graphicData>
        </a:graphic>
      </p:graphicFrame>
    </p:spTree>
    <p:extLst>
      <p:ext uri="{BB962C8B-B14F-4D97-AF65-F5344CB8AC3E}">
        <p14:creationId xmlns:p14="http://schemas.microsoft.com/office/powerpoint/2010/main" val="6169116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object 74">
            <a:extLst>
              <a:ext uri="{FF2B5EF4-FFF2-40B4-BE49-F238E27FC236}">
                <a16:creationId xmlns:a16="http://schemas.microsoft.com/office/drawing/2014/main" id="{4870CF6D-1FE8-40DA-8CC0-7F30A275612C}"/>
              </a:ext>
            </a:extLst>
          </p:cNvPr>
          <p:cNvSpPr txBox="1"/>
          <p:nvPr/>
        </p:nvSpPr>
        <p:spPr>
          <a:xfrm>
            <a:off x="435087" y="270252"/>
            <a:ext cx="6337629" cy="289821"/>
          </a:xfrm>
          <a:prstGeom prst="rect">
            <a:avLst/>
          </a:prstGeom>
        </p:spPr>
        <p:txBody>
          <a:bodyPr vert="horz" wrap="square" lIns="0" tIns="12698" rIns="0" bIns="0" rtlCol="0">
            <a:spAutoFit/>
          </a:bodyPr>
          <a:lstStyle/>
          <a:p>
            <a:pPr marL="12699" algn="ctr">
              <a:spcBef>
                <a:spcPts val="100"/>
              </a:spcBef>
            </a:pPr>
            <a:r>
              <a:rPr lang="en-AU" spc="300" dirty="0">
                <a:solidFill>
                  <a:schemeClr val="bg1"/>
                </a:solidFill>
                <a:latin typeface="Poppins" panose="00000500000000000000" pitchFamily="2" charset="0"/>
                <a:cs typeface="Poppins" panose="00000500000000000000" pitchFamily="2" charset="0"/>
              </a:rPr>
              <a:t>PROJECT DEVELOPMENT MAP 2024-2027</a:t>
            </a:r>
            <a:r>
              <a:rPr lang="en-AU" spc="300" baseline="30000" dirty="0">
                <a:solidFill>
                  <a:schemeClr val="bg1"/>
                </a:solidFill>
                <a:latin typeface="Poppins" panose="00000500000000000000" pitchFamily="2" charset="0"/>
                <a:cs typeface="Poppins" panose="00000500000000000000" pitchFamily="2" charset="0"/>
              </a:rPr>
              <a:t>₳</a:t>
            </a:r>
          </a:p>
        </p:txBody>
      </p:sp>
      <p:pic>
        <p:nvPicPr>
          <p:cNvPr id="2" name="Picture 1">
            <a:extLst>
              <a:ext uri="{FF2B5EF4-FFF2-40B4-BE49-F238E27FC236}">
                <a16:creationId xmlns:a16="http://schemas.microsoft.com/office/drawing/2014/main" id="{86964175-7622-8A0E-1BDF-12CC19DB5D95}"/>
              </a:ext>
            </a:extLst>
          </p:cNvPr>
          <p:cNvPicPr>
            <a:picLocks noChangeAspect="1"/>
          </p:cNvPicPr>
          <p:nvPr/>
        </p:nvPicPr>
        <p:blipFill>
          <a:blip r:embed="rId2" cstate="screen">
            <a:extLst>
              <a:ext uri="{28A0092B-C50C-407E-A947-70E740481C1C}">
                <a14:useLocalDpi xmlns:a14="http://schemas.microsoft.com/office/drawing/2010/main" val="0"/>
              </a:ext>
            </a:extLst>
          </a:blip>
          <a:srcRect/>
          <a:stretch>
            <a:fillRect/>
          </a:stretch>
        </p:blipFill>
        <p:spPr>
          <a:xfrm>
            <a:off x="435088" y="587635"/>
            <a:ext cx="6725614" cy="4120497"/>
          </a:xfrm>
          <a:prstGeom prst="roundRect">
            <a:avLst>
              <a:gd name="adj" fmla="val 8594"/>
            </a:avLst>
          </a:prstGeom>
          <a:solidFill>
            <a:srgbClr val="FFFFFF">
              <a:shade val="85000"/>
            </a:srgbClr>
          </a:solidFill>
          <a:ln>
            <a:noFill/>
          </a:ln>
          <a:effectLst>
            <a:outerShdw blurRad="50800" dist="38100" dir="2700000" algn="tl" rotWithShape="0">
              <a:prstClr val="black">
                <a:alpha val="40000"/>
              </a:prstClr>
            </a:outerShdw>
          </a:effectLst>
        </p:spPr>
      </p:pic>
      <p:grpSp>
        <p:nvGrpSpPr>
          <p:cNvPr id="21" name="Group 20">
            <a:extLst>
              <a:ext uri="{FF2B5EF4-FFF2-40B4-BE49-F238E27FC236}">
                <a16:creationId xmlns:a16="http://schemas.microsoft.com/office/drawing/2014/main" id="{F9843101-D337-737B-01B0-6E384CD41972}"/>
              </a:ext>
            </a:extLst>
          </p:cNvPr>
          <p:cNvGrpSpPr/>
          <p:nvPr/>
        </p:nvGrpSpPr>
        <p:grpSpPr>
          <a:xfrm>
            <a:off x="5894053" y="815506"/>
            <a:ext cx="1124855" cy="1295401"/>
            <a:chOff x="5852159" y="1188719"/>
            <a:chExt cx="1124855" cy="1295401"/>
          </a:xfrm>
        </p:grpSpPr>
        <p:sp>
          <p:nvSpPr>
            <p:cNvPr id="20" name="Rectangle: Rounded Corners 19">
              <a:extLst>
                <a:ext uri="{FF2B5EF4-FFF2-40B4-BE49-F238E27FC236}">
                  <a16:creationId xmlns:a16="http://schemas.microsoft.com/office/drawing/2014/main" id="{F08CE2DA-8DEF-2157-4FC1-8126FCE188F7}"/>
                </a:ext>
              </a:extLst>
            </p:cNvPr>
            <p:cNvSpPr/>
            <p:nvPr/>
          </p:nvSpPr>
          <p:spPr>
            <a:xfrm>
              <a:off x="5852159" y="1188719"/>
              <a:ext cx="1016505" cy="1295401"/>
            </a:xfrm>
            <a:prstGeom prst="round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 name="Group 4">
              <a:extLst>
                <a:ext uri="{FF2B5EF4-FFF2-40B4-BE49-F238E27FC236}">
                  <a16:creationId xmlns:a16="http://schemas.microsoft.com/office/drawing/2014/main" id="{9F2D770E-C88B-1F9C-FF67-E2E6A4DDE7CF}"/>
                </a:ext>
              </a:extLst>
            </p:cNvPr>
            <p:cNvGrpSpPr/>
            <p:nvPr/>
          </p:nvGrpSpPr>
          <p:grpSpPr>
            <a:xfrm>
              <a:off x="5906278" y="1276728"/>
              <a:ext cx="1070736" cy="1074554"/>
              <a:chOff x="5906278" y="1276728"/>
              <a:chExt cx="1070736" cy="1074554"/>
            </a:xfrm>
          </p:grpSpPr>
          <p:sp>
            <p:nvSpPr>
              <p:cNvPr id="7" name="object 11">
                <a:extLst>
                  <a:ext uri="{FF2B5EF4-FFF2-40B4-BE49-F238E27FC236}">
                    <a16:creationId xmlns:a16="http://schemas.microsoft.com/office/drawing/2014/main" id="{327A9334-D949-BD9D-72B0-A540B9938F69}"/>
                  </a:ext>
                </a:extLst>
              </p:cNvPr>
              <p:cNvSpPr/>
              <p:nvPr/>
            </p:nvSpPr>
            <p:spPr>
              <a:xfrm>
                <a:off x="5974341" y="1541595"/>
                <a:ext cx="59085" cy="56507"/>
              </a:xfrm>
              <a:custGeom>
                <a:avLst/>
                <a:gdLst/>
                <a:ahLst/>
                <a:cxnLst/>
                <a:rect l="l" t="t" r="r" b="b"/>
                <a:pathLst>
                  <a:path w="57150" h="56514">
                    <a:moveTo>
                      <a:pt x="0" y="0"/>
                    </a:moveTo>
                    <a:lnTo>
                      <a:pt x="56527" y="0"/>
                    </a:lnTo>
                    <a:lnTo>
                      <a:pt x="56527" y="56515"/>
                    </a:lnTo>
                    <a:lnTo>
                      <a:pt x="0" y="56515"/>
                    </a:lnTo>
                    <a:lnTo>
                      <a:pt x="0" y="0"/>
                    </a:lnTo>
                    <a:close/>
                  </a:path>
                </a:pathLst>
              </a:custGeom>
              <a:solidFill>
                <a:srgbClr val="7030A0"/>
              </a:solidFill>
            </p:spPr>
            <p:txBody>
              <a:bodyPr wrap="square" lIns="0" tIns="0" rIns="0" bIns="0" rtlCol="0"/>
              <a:lstStyle/>
              <a:p>
                <a:endParaRPr>
                  <a:latin typeface="Poppins" panose="00000500000000000000" pitchFamily="2" charset="0"/>
                  <a:cs typeface="Poppins" panose="00000500000000000000" pitchFamily="2" charset="0"/>
                </a:endParaRPr>
              </a:p>
            </p:txBody>
          </p:sp>
          <p:sp>
            <p:nvSpPr>
              <p:cNvPr id="9" name="object 13">
                <a:extLst>
                  <a:ext uri="{FF2B5EF4-FFF2-40B4-BE49-F238E27FC236}">
                    <a16:creationId xmlns:a16="http://schemas.microsoft.com/office/drawing/2014/main" id="{0B7AB5C1-840A-6110-D220-D257308234B3}"/>
                  </a:ext>
                </a:extLst>
              </p:cNvPr>
              <p:cNvSpPr txBox="1"/>
              <p:nvPr/>
            </p:nvSpPr>
            <p:spPr>
              <a:xfrm>
                <a:off x="6068749" y="1485318"/>
                <a:ext cx="908265" cy="140420"/>
              </a:xfrm>
              <a:prstGeom prst="rect">
                <a:avLst/>
              </a:prstGeom>
            </p:spPr>
            <p:txBody>
              <a:bodyPr vert="horz" wrap="square" lIns="0" tIns="17142" rIns="0" bIns="0" rtlCol="0">
                <a:spAutoFit/>
              </a:bodyPr>
              <a:lstStyle/>
              <a:p>
                <a:pPr marL="12699">
                  <a:spcBef>
                    <a:spcPts val="135"/>
                  </a:spcBef>
                </a:pPr>
                <a:r>
                  <a:rPr sz="800" dirty="0">
                    <a:solidFill>
                      <a:srgbClr val="525456"/>
                    </a:solidFill>
                    <a:latin typeface="Poppins" panose="00000500000000000000" pitchFamily="2" charset="0"/>
                    <a:cs typeface="Poppins" panose="00000500000000000000" pitchFamily="2" charset="0"/>
                  </a:rPr>
                  <a:t>Commercial</a:t>
                </a:r>
                <a:endParaRPr sz="850" dirty="0">
                  <a:latin typeface="Poppins" panose="00000500000000000000" pitchFamily="2" charset="0"/>
                  <a:cs typeface="Poppins" panose="00000500000000000000" pitchFamily="2" charset="0"/>
                </a:endParaRPr>
              </a:p>
            </p:txBody>
          </p:sp>
          <p:sp>
            <p:nvSpPr>
              <p:cNvPr id="10" name="object 14">
                <a:extLst>
                  <a:ext uri="{FF2B5EF4-FFF2-40B4-BE49-F238E27FC236}">
                    <a16:creationId xmlns:a16="http://schemas.microsoft.com/office/drawing/2014/main" id="{A83DAE9B-EA0E-7190-163C-9BBDEFDC30B7}"/>
                  </a:ext>
                </a:extLst>
              </p:cNvPr>
              <p:cNvSpPr/>
              <p:nvPr/>
            </p:nvSpPr>
            <p:spPr>
              <a:xfrm>
                <a:off x="5974349" y="2249752"/>
                <a:ext cx="58428" cy="56507"/>
              </a:xfrm>
              <a:custGeom>
                <a:avLst/>
                <a:gdLst/>
                <a:ahLst/>
                <a:cxnLst/>
                <a:rect l="l" t="t" r="r" b="b"/>
                <a:pathLst>
                  <a:path w="56514" h="56514">
                    <a:moveTo>
                      <a:pt x="0" y="0"/>
                    </a:moveTo>
                    <a:lnTo>
                      <a:pt x="56514" y="0"/>
                    </a:lnTo>
                    <a:lnTo>
                      <a:pt x="56514" y="56515"/>
                    </a:lnTo>
                    <a:lnTo>
                      <a:pt x="0" y="56515"/>
                    </a:lnTo>
                    <a:lnTo>
                      <a:pt x="0" y="0"/>
                    </a:lnTo>
                    <a:close/>
                  </a:path>
                </a:pathLst>
              </a:custGeom>
              <a:solidFill>
                <a:srgbClr val="FF0000"/>
              </a:solidFill>
            </p:spPr>
            <p:txBody>
              <a:bodyPr wrap="square" lIns="0" tIns="0" rIns="0" bIns="0" rtlCol="0"/>
              <a:lstStyle/>
              <a:p>
                <a:endParaRPr>
                  <a:latin typeface="Poppins" panose="00000500000000000000" pitchFamily="2" charset="0"/>
                  <a:cs typeface="Poppins" panose="00000500000000000000" pitchFamily="2" charset="0"/>
                </a:endParaRPr>
              </a:p>
            </p:txBody>
          </p:sp>
          <p:sp>
            <p:nvSpPr>
              <p:cNvPr id="11" name="object 15">
                <a:extLst>
                  <a:ext uri="{FF2B5EF4-FFF2-40B4-BE49-F238E27FC236}">
                    <a16:creationId xmlns:a16="http://schemas.microsoft.com/office/drawing/2014/main" id="{A7D1394C-145B-5520-C711-4DBA329872FD}"/>
                  </a:ext>
                </a:extLst>
              </p:cNvPr>
              <p:cNvSpPr txBox="1"/>
              <p:nvPr/>
            </p:nvSpPr>
            <p:spPr>
              <a:xfrm>
                <a:off x="6068749" y="2210862"/>
                <a:ext cx="791631" cy="140420"/>
              </a:xfrm>
              <a:prstGeom prst="rect">
                <a:avLst/>
              </a:prstGeom>
            </p:spPr>
            <p:txBody>
              <a:bodyPr vert="horz" wrap="square" lIns="0" tIns="17142" rIns="0" bIns="0" rtlCol="0">
                <a:spAutoFit/>
              </a:bodyPr>
              <a:lstStyle/>
              <a:p>
                <a:pPr marL="12699">
                  <a:spcBef>
                    <a:spcPts val="135"/>
                  </a:spcBef>
                </a:pPr>
                <a:r>
                  <a:rPr lang="en-AU" sz="800" dirty="0">
                    <a:solidFill>
                      <a:srgbClr val="525456"/>
                    </a:solidFill>
                    <a:latin typeface="Poppins" panose="00000500000000000000" pitchFamily="2" charset="0"/>
                    <a:cs typeface="Poppins" panose="00000500000000000000" pitchFamily="2" charset="0"/>
                  </a:rPr>
                  <a:t>Residential</a:t>
                </a:r>
                <a:endParaRPr sz="800" dirty="0">
                  <a:latin typeface="Poppins" panose="00000500000000000000" pitchFamily="2" charset="0"/>
                  <a:cs typeface="Poppins" panose="00000500000000000000" pitchFamily="2" charset="0"/>
                </a:endParaRPr>
              </a:p>
            </p:txBody>
          </p:sp>
          <p:sp>
            <p:nvSpPr>
              <p:cNvPr id="12" name="object 16">
                <a:extLst>
                  <a:ext uri="{FF2B5EF4-FFF2-40B4-BE49-F238E27FC236}">
                    <a16:creationId xmlns:a16="http://schemas.microsoft.com/office/drawing/2014/main" id="{AD70743C-6F9D-0B90-CE93-63F57BFC14B2}"/>
                  </a:ext>
                </a:extLst>
              </p:cNvPr>
              <p:cNvSpPr/>
              <p:nvPr/>
            </p:nvSpPr>
            <p:spPr>
              <a:xfrm>
                <a:off x="5974342" y="1897604"/>
                <a:ext cx="59085" cy="56507"/>
              </a:xfrm>
              <a:custGeom>
                <a:avLst/>
                <a:gdLst/>
                <a:ahLst/>
                <a:cxnLst/>
                <a:rect l="l" t="t" r="r" b="b"/>
                <a:pathLst>
                  <a:path w="57150" h="56514">
                    <a:moveTo>
                      <a:pt x="0" y="0"/>
                    </a:moveTo>
                    <a:lnTo>
                      <a:pt x="56527" y="0"/>
                    </a:lnTo>
                    <a:lnTo>
                      <a:pt x="56527" y="56515"/>
                    </a:lnTo>
                    <a:lnTo>
                      <a:pt x="0" y="56515"/>
                    </a:lnTo>
                    <a:lnTo>
                      <a:pt x="0" y="0"/>
                    </a:lnTo>
                    <a:close/>
                  </a:path>
                </a:pathLst>
              </a:custGeom>
              <a:solidFill>
                <a:srgbClr val="00B0F0"/>
              </a:solidFill>
            </p:spPr>
            <p:txBody>
              <a:bodyPr wrap="square" lIns="0" tIns="0" rIns="0" bIns="0" rtlCol="0"/>
              <a:lstStyle/>
              <a:p>
                <a:endParaRPr>
                  <a:latin typeface="Poppins" panose="00000500000000000000" pitchFamily="2" charset="0"/>
                  <a:cs typeface="Poppins" panose="00000500000000000000" pitchFamily="2" charset="0"/>
                </a:endParaRPr>
              </a:p>
            </p:txBody>
          </p:sp>
          <p:sp>
            <p:nvSpPr>
              <p:cNvPr id="13" name="object 17">
                <a:extLst>
                  <a:ext uri="{FF2B5EF4-FFF2-40B4-BE49-F238E27FC236}">
                    <a16:creationId xmlns:a16="http://schemas.microsoft.com/office/drawing/2014/main" id="{A590C83F-4D58-5242-6CD5-B205420E6371}"/>
                  </a:ext>
                </a:extLst>
              </p:cNvPr>
              <p:cNvSpPr txBox="1"/>
              <p:nvPr/>
            </p:nvSpPr>
            <p:spPr>
              <a:xfrm>
                <a:off x="6068750" y="1853722"/>
                <a:ext cx="846400" cy="140420"/>
              </a:xfrm>
              <a:prstGeom prst="rect">
                <a:avLst/>
              </a:prstGeom>
            </p:spPr>
            <p:txBody>
              <a:bodyPr vert="horz" wrap="square" lIns="0" tIns="17142" rIns="0" bIns="0" rtlCol="0">
                <a:spAutoFit/>
              </a:bodyPr>
              <a:lstStyle/>
              <a:p>
                <a:pPr marL="12699">
                  <a:spcBef>
                    <a:spcPts val="135"/>
                  </a:spcBef>
                </a:pPr>
                <a:r>
                  <a:rPr lang="en-AU" sz="800" dirty="0">
                    <a:solidFill>
                      <a:srgbClr val="525456"/>
                    </a:solidFill>
                    <a:latin typeface="Poppins" panose="00000500000000000000" pitchFamily="2" charset="0"/>
                    <a:cs typeface="Poppins" panose="00000500000000000000" pitchFamily="2" charset="0"/>
                  </a:rPr>
                  <a:t>Industrial</a:t>
                </a:r>
                <a:endParaRPr sz="850" dirty="0">
                  <a:latin typeface="Poppins" panose="00000500000000000000" pitchFamily="2" charset="0"/>
                  <a:cs typeface="Poppins" panose="00000500000000000000" pitchFamily="2" charset="0"/>
                </a:endParaRPr>
              </a:p>
            </p:txBody>
          </p:sp>
          <p:sp>
            <p:nvSpPr>
              <p:cNvPr id="14" name="object 18">
                <a:extLst>
                  <a:ext uri="{FF2B5EF4-FFF2-40B4-BE49-F238E27FC236}">
                    <a16:creationId xmlns:a16="http://schemas.microsoft.com/office/drawing/2014/main" id="{F523D89F-A7CB-8FF2-E22F-C9443FE8D6FD}"/>
                  </a:ext>
                </a:extLst>
              </p:cNvPr>
              <p:cNvSpPr/>
              <p:nvPr/>
            </p:nvSpPr>
            <p:spPr>
              <a:xfrm>
                <a:off x="5974349" y="1714514"/>
                <a:ext cx="58428" cy="56507"/>
              </a:xfrm>
              <a:custGeom>
                <a:avLst/>
                <a:gdLst/>
                <a:ahLst/>
                <a:cxnLst/>
                <a:rect l="l" t="t" r="r" b="b"/>
                <a:pathLst>
                  <a:path w="56514" h="56514">
                    <a:moveTo>
                      <a:pt x="0" y="0"/>
                    </a:moveTo>
                    <a:lnTo>
                      <a:pt x="56514" y="0"/>
                    </a:lnTo>
                    <a:lnTo>
                      <a:pt x="56514" y="56515"/>
                    </a:lnTo>
                    <a:lnTo>
                      <a:pt x="0" y="56515"/>
                    </a:lnTo>
                    <a:lnTo>
                      <a:pt x="0" y="0"/>
                    </a:lnTo>
                    <a:close/>
                  </a:path>
                </a:pathLst>
              </a:custGeom>
              <a:solidFill>
                <a:srgbClr val="34B670"/>
              </a:solidFill>
            </p:spPr>
            <p:txBody>
              <a:bodyPr wrap="square" lIns="0" tIns="0" rIns="0" bIns="0" rtlCol="0"/>
              <a:lstStyle/>
              <a:p>
                <a:endParaRPr>
                  <a:latin typeface="Poppins" panose="00000500000000000000" pitchFamily="2" charset="0"/>
                  <a:cs typeface="Poppins" panose="00000500000000000000" pitchFamily="2" charset="0"/>
                </a:endParaRPr>
              </a:p>
            </p:txBody>
          </p:sp>
          <p:sp>
            <p:nvSpPr>
              <p:cNvPr id="15" name="object 19">
                <a:extLst>
                  <a:ext uri="{FF2B5EF4-FFF2-40B4-BE49-F238E27FC236}">
                    <a16:creationId xmlns:a16="http://schemas.microsoft.com/office/drawing/2014/main" id="{F96D4AAD-C517-BF76-6BEE-DE7059C0043C}"/>
                  </a:ext>
                </a:extLst>
              </p:cNvPr>
              <p:cNvSpPr txBox="1"/>
              <p:nvPr/>
            </p:nvSpPr>
            <p:spPr>
              <a:xfrm>
                <a:off x="6068750" y="1678252"/>
                <a:ext cx="908264" cy="140420"/>
              </a:xfrm>
              <a:prstGeom prst="rect">
                <a:avLst/>
              </a:prstGeom>
            </p:spPr>
            <p:txBody>
              <a:bodyPr vert="horz" wrap="square" lIns="0" tIns="17142" rIns="0" bIns="0" rtlCol="0">
                <a:spAutoFit/>
              </a:bodyPr>
              <a:lstStyle/>
              <a:p>
                <a:pPr marL="12699">
                  <a:spcBef>
                    <a:spcPts val="135"/>
                  </a:spcBef>
                </a:pPr>
                <a:r>
                  <a:rPr sz="800" dirty="0">
                    <a:solidFill>
                      <a:srgbClr val="525456"/>
                    </a:solidFill>
                    <a:latin typeface="Poppins" panose="00000500000000000000" pitchFamily="2" charset="0"/>
                    <a:cs typeface="Poppins" panose="00000500000000000000" pitchFamily="2" charset="0"/>
                  </a:rPr>
                  <a:t>Infrastructure</a:t>
                </a:r>
                <a:endParaRPr sz="850" dirty="0">
                  <a:latin typeface="Poppins" panose="00000500000000000000" pitchFamily="2" charset="0"/>
                  <a:cs typeface="Poppins" panose="00000500000000000000" pitchFamily="2" charset="0"/>
                </a:endParaRPr>
              </a:p>
            </p:txBody>
          </p:sp>
          <p:sp>
            <p:nvSpPr>
              <p:cNvPr id="16" name="object 31">
                <a:extLst>
                  <a:ext uri="{FF2B5EF4-FFF2-40B4-BE49-F238E27FC236}">
                    <a16:creationId xmlns:a16="http://schemas.microsoft.com/office/drawing/2014/main" id="{64518E61-BE63-AC44-C2CF-A3351ACD1662}"/>
                  </a:ext>
                </a:extLst>
              </p:cNvPr>
              <p:cNvSpPr txBox="1"/>
              <p:nvPr/>
            </p:nvSpPr>
            <p:spPr>
              <a:xfrm>
                <a:off x="5906278" y="1276728"/>
                <a:ext cx="908265" cy="166687"/>
              </a:xfrm>
              <a:prstGeom prst="rect">
                <a:avLst/>
              </a:prstGeom>
            </p:spPr>
            <p:txBody>
              <a:bodyPr vert="horz" wrap="square" lIns="0" tIns="12698" rIns="0" bIns="0" rtlCol="0">
                <a:spAutoFit/>
              </a:bodyPr>
              <a:lstStyle/>
              <a:p>
                <a:pPr marL="12699" algn="ctr">
                  <a:spcBef>
                    <a:spcPts val="100"/>
                  </a:spcBef>
                </a:pPr>
                <a:r>
                  <a:rPr lang="en-AU" sz="1000" spc="300" dirty="0">
                    <a:solidFill>
                      <a:srgbClr val="58595B"/>
                    </a:solidFill>
                    <a:latin typeface="Poppins SemiBold" panose="00000700000000000000" pitchFamily="2" charset="0"/>
                    <a:cs typeface="Poppins SemiBold" panose="00000700000000000000" pitchFamily="2" charset="0"/>
                  </a:rPr>
                  <a:t>LEGEND</a:t>
                </a:r>
                <a:endParaRPr sz="1000" spc="300" dirty="0">
                  <a:latin typeface="Poppins SemiBold" panose="00000700000000000000" pitchFamily="2" charset="0"/>
                  <a:cs typeface="Poppins SemiBold" panose="00000700000000000000" pitchFamily="2" charset="0"/>
                </a:endParaRPr>
              </a:p>
            </p:txBody>
          </p:sp>
          <p:sp>
            <p:nvSpPr>
              <p:cNvPr id="17" name="object 15">
                <a:extLst>
                  <a:ext uri="{FF2B5EF4-FFF2-40B4-BE49-F238E27FC236}">
                    <a16:creationId xmlns:a16="http://schemas.microsoft.com/office/drawing/2014/main" id="{B4CF6E9C-EA8B-C731-95FA-7CF003A958D4}"/>
                  </a:ext>
                </a:extLst>
              </p:cNvPr>
              <p:cNvSpPr txBox="1"/>
              <p:nvPr/>
            </p:nvSpPr>
            <p:spPr>
              <a:xfrm>
                <a:off x="6068749" y="2025868"/>
                <a:ext cx="791631" cy="140420"/>
              </a:xfrm>
              <a:prstGeom prst="rect">
                <a:avLst/>
              </a:prstGeom>
            </p:spPr>
            <p:txBody>
              <a:bodyPr vert="horz" wrap="square" lIns="0" tIns="17142" rIns="0" bIns="0" rtlCol="0">
                <a:spAutoFit/>
              </a:bodyPr>
              <a:lstStyle/>
              <a:p>
                <a:pPr marL="12699">
                  <a:spcBef>
                    <a:spcPts val="135"/>
                  </a:spcBef>
                </a:pPr>
                <a:r>
                  <a:rPr lang="en-AU" sz="800" dirty="0">
                    <a:solidFill>
                      <a:srgbClr val="525456"/>
                    </a:solidFill>
                    <a:latin typeface="Poppins" panose="00000500000000000000" pitchFamily="2" charset="0"/>
                    <a:cs typeface="Poppins" panose="00000500000000000000" pitchFamily="2" charset="0"/>
                  </a:rPr>
                  <a:t>Mixed-Use</a:t>
                </a:r>
                <a:endParaRPr sz="800" dirty="0">
                  <a:latin typeface="Poppins" panose="00000500000000000000" pitchFamily="2" charset="0"/>
                  <a:cs typeface="Poppins" panose="00000500000000000000" pitchFamily="2" charset="0"/>
                </a:endParaRPr>
              </a:p>
            </p:txBody>
          </p:sp>
          <p:sp>
            <p:nvSpPr>
              <p:cNvPr id="18" name="object 14">
                <a:extLst>
                  <a:ext uri="{FF2B5EF4-FFF2-40B4-BE49-F238E27FC236}">
                    <a16:creationId xmlns:a16="http://schemas.microsoft.com/office/drawing/2014/main" id="{6631C568-AD0C-AA44-5039-48177BE291E6}"/>
                  </a:ext>
                </a:extLst>
              </p:cNvPr>
              <p:cNvSpPr/>
              <p:nvPr/>
            </p:nvSpPr>
            <p:spPr>
              <a:xfrm>
                <a:off x="5974349" y="2069764"/>
                <a:ext cx="58428" cy="56507"/>
              </a:xfrm>
              <a:custGeom>
                <a:avLst/>
                <a:gdLst/>
                <a:ahLst/>
                <a:cxnLst/>
                <a:rect l="l" t="t" r="r" b="b"/>
                <a:pathLst>
                  <a:path w="56514" h="56514">
                    <a:moveTo>
                      <a:pt x="0" y="0"/>
                    </a:moveTo>
                    <a:lnTo>
                      <a:pt x="56514" y="0"/>
                    </a:lnTo>
                    <a:lnTo>
                      <a:pt x="56514" y="56515"/>
                    </a:lnTo>
                    <a:lnTo>
                      <a:pt x="0" y="56515"/>
                    </a:lnTo>
                    <a:lnTo>
                      <a:pt x="0" y="0"/>
                    </a:lnTo>
                    <a:close/>
                  </a:path>
                </a:pathLst>
              </a:custGeom>
              <a:solidFill>
                <a:srgbClr val="FCB42A"/>
              </a:solidFill>
            </p:spPr>
            <p:txBody>
              <a:bodyPr wrap="square" lIns="0" tIns="0" rIns="0" bIns="0" rtlCol="0"/>
              <a:lstStyle/>
              <a:p>
                <a:endParaRPr dirty="0">
                  <a:latin typeface="Poppins" panose="00000500000000000000" pitchFamily="2" charset="0"/>
                  <a:cs typeface="Poppins" panose="00000500000000000000" pitchFamily="2" charset="0"/>
                </a:endParaRPr>
              </a:p>
            </p:txBody>
          </p:sp>
        </p:grpSp>
      </p:grpSp>
      <p:sp>
        <p:nvSpPr>
          <p:cNvPr id="19" name="object 74">
            <a:extLst>
              <a:ext uri="{FF2B5EF4-FFF2-40B4-BE49-F238E27FC236}">
                <a16:creationId xmlns:a16="http://schemas.microsoft.com/office/drawing/2014/main" id="{B595553D-11E5-D62D-852C-CC5F0C9D3BD5}"/>
              </a:ext>
            </a:extLst>
          </p:cNvPr>
          <p:cNvSpPr txBox="1"/>
          <p:nvPr/>
        </p:nvSpPr>
        <p:spPr>
          <a:xfrm>
            <a:off x="3425405" y="1550719"/>
            <a:ext cx="708863" cy="199133"/>
          </a:xfrm>
          <a:prstGeom prst="rect">
            <a:avLst/>
          </a:prstGeom>
        </p:spPr>
        <p:txBody>
          <a:bodyPr vert="horz" wrap="square" lIns="0" tIns="12698" rIns="0" bIns="0" rtlCol="0">
            <a:spAutoFit/>
          </a:bodyPr>
          <a:lstStyle/>
          <a:p>
            <a:pPr marL="12699">
              <a:spcBef>
                <a:spcPts val="100"/>
              </a:spcBef>
            </a:pPr>
            <a:r>
              <a:rPr lang="en-AU" sz="1200" spc="300" dirty="0">
                <a:solidFill>
                  <a:srgbClr val="494949"/>
                </a:solidFill>
                <a:latin typeface="Poppins" panose="00000500000000000000" pitchFamily="2" charset="0"/>
                <a:cs typeface="Poppins" panose="00000500000000000000" pitchFamily="2" charset="0"/>
              </a:rPr>
              <a:t>TUMUT</a:t>
            </a:r>
            <a:endParaRPr lang="en-AU" sz="1200" spc="300" baseline="30000" dirty="0">
              <a:solidFill>
                <a:srgbClr val="494949"/>
              </a:solidFill>
              <a:latin typeface="Poppins" panose="00000500000000000000" pitchFamily="2" charset="0"/>
              <a:cs typeface="Poppins" panose="00000500000000000000" pitchFamily="2" charset="0"/>
            </a:endParaRPr>
          </a:p>
        </p:txBody>
      </p:sp>
      <p:pic>
        <p:nvPicPr>
          <p:cNvPr id="8" name="Graphic 7" descr="Checkmark with solid fill">
            <a:extLst>
              <a:ext uri="{FF2B5EF4-FFF2-40B4-BE49-F238E27FC236}">
                <a16:creationId xmlns:a16="http://schemas.microsoft.com/office/drawing/2014/main" id="{E3A2D34E-3000-E179-014D-867910AF87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513904" y="6641868"/>
            <a:ext cx="914400" cy="914400"/>
          </a:xfrm>
          <a:prstGeom prst="rect">
            <a:avLst/>
          </a:prstGeom>
        </p:spPr>
      </p:pic>
      <p:graphicFrame>
        <p:nvGraphicFramePr>
          <p:cNvPr id="24" name="object 3">
            <a:extLst>
              <a:ext uri="{FF2B5EF4-FFF2-40B4-BE49-F238E27FC236}">
                <a16:creationId xmlns:a16="http://schemas.microsoft.com/office/drawing/2014/main" id="{5AA7F733-70B0-1324-3F0D-E63B7AAB7F6B}"/>
              </a:ext>
            </a:extLst>
          </p:cNvPr>
          <p:cNvGraphicFramePr>
            <a:graphicFrameLocks noGrp="1"/>
          </p:cNvGraphicFramePr>
          <p:nvPr>
            <p:extLst>
              <p:ext uri="{D42A27DB-BD31-4B8C-83A1-F6EECF244321}">
                <p14:modId xmlns:p14="http://schemas.microsoft.com/office/powerpoint/2010/main" val="2882240005"/>
              </p:ext>
            </p:extLst>
          </p:nvPr>
        </p:nvGraphicFramePr>
        <p:xfrm>
          <a:off x="398972" y="4757103"/>
          <a:ext cx="6761730" cy="5664458"/>
        </p:xfrm>
        <a:graphic>
          <a:graphicData uri="http://schemas.openxmlformats.org/drawingml/2006/table">
            <a:tbl>
              <a:tblPr firstRow="1" bandRow="1">
                <a:effectLst>
                  <a:outerShdw blurRad="50800" dist="38100" dir="2700000" algn="tl" rotWithShape="0">
                    <a:prstClr val="black">
                      <a:alpha val="40000"/>
                    </a:prstClr>
                  </a:outerShdw>
                </a:effectLst>
                <a:tableStyleId>{2D5ABB26-0587-4C30-8999-92F81FD0307C}</a:tableStyleId>
              </a:tblPr>
              <a:tblGrid>
                <a:gridCol w="363028">
                  <a:extLst>
                    <a:ext uri="{9D8B030D-6E8A-4147-A177-3AD203B41FA5}">
                      <a16:colId xmlns:a16="http://schemas.microsoft.com/office/drawing/2014/main" val="20000"/>
                    </a:ext>
                  </a:extLst>
                </a:gridCol>
                <a:gridCol w="3566160">
                  <a:extLst>
                    <a:ext uri="{9D8B030D-6E8A-4147-A177-3AD203B41FA5}">
                      <a16:colId xmlns:a16="http://schemas.microsoft.com/office/drawing/2014/main" val="20001"/>
                    </a:ext>
                  </a:extLst>
                </a:gridCol>
                <a:gridCol w="1036320">
                  <a:extLst>
                    <a:ext uri="{9D8B030D-6E8A-4147-A177-3AD203B41FA5}">
                      <a16:colId xmlns:a16="http://schemas.microsoft.com/office/drawing/2014/main" val="20002"/>
                    </a:ext>
                  </a:extLst>
                </a:gridCol>
                <a:gridCol w="830580">
                  <a:extLst>
                    <a:ext uri="{9D8B030D-6E8A-4147-A177-3AD203B41FA5}">
                      <a16:colId xmlns:a16="http://schemas.microsoft.com/office/drawing/2014/main" val="20003"/>
                    </a:ext>
                  </a:extLst>
                </a:gridCol>
                <a:gridCol w="965642">
                  <a:extLst>
                    <a:ext uri="{9D8B030D-6E8A-4147-A177-3AD203B41FA5}">
                      <a16:colId xmlns:a16="http://schemas.microsoft.com/office/drawing/2014/main" val="20004"/>
                    </a:ext>
                  </a:extLst>
                </a:gridCol>
              </a:tblGrid>
              <a:tr h="311052">
                <a:tc>
                  <a:txBody>
                    <a:bodyPr/>
                    <a:lstStyle/>
                    <a:p>
                      <a:pPr marL="42545" algn="ctr">
                        <a:lnSpc>
                          <a:spcPts val="869"/>
                        </a:lnSpc>
                        <a:spcBef>
                          <a:spcPts val="170"/>
                        </a:spcBef>
                      </a:pPr>
                      <a:r>
                        <a:rPr lang="en-AU" sz="1000" b="0" spc="100" baseline="0" dirty="0">
                          <a:solidFill>
                            <a:srgbClr val="FFFFFF"/>
                          </a:solidFill>
                          <a:latin typeface="Poppins SemiBold" panose="00000700000000000000" pitchFamily="2" charset="0"/>
                          <a:cs typeface="Poppins SemiBold" panose="00000700000000000000" pitchFamily="2" charset="0"/>
                        </a:rPr>
                        <a:t>#</a:t>
                      </a:r>
                      <a:endParaRPr sz="1000" b="0" spc="0" dirty="0">
                        <a:solidFill>
                          <a:srgbClr val="747374"/>
                        </a:solidFill>
                        <a:latin typeface="Poppins SemiBold" panose="00000700000000000000" pitchFamily="2" charset="0"/>
                        <a:cs typeface="Poppins SemiBold" panose="00000700000000000000" pitchFamily="2" charset="0"/>
                      </a:endParaRPr>
                    </a:p>
                  </a:txBody>
                  <a:tcPr marL="0" marR="0" marT="21587" marB="0" anchor="ctr">
                    <a:solidFill>
                      <a:srgbClr val="FF0000"/>
                    </a:solidFill>
                  </a:tcPr>
                </a:tc>
                <a:tc>
                  <a:txBody>
                    <a:bodyPr/>
                    <a:lstStyle/>
                    <a:p>
                      <a:pPr marL="0" marR="0" lvl="0" indent="0" algn="ctr" defTabSz="755934" rtl="0" eaLnBrk="1" fontAlgn="b" latinLnBrk="0" hangingPunct="1">
                        <a:lnSpc>
                          <a:spcPct val="100000"/>
                        </a:lnSpc>
                        <a:spcBef>
                          <a:spcPts val="0"/>
                        </a:spcBef>
                        <a:spcAft>
                          <a:spcPts val="0"/>
                        </a:spcAft>
                        <a:buClrTx/>
                        <a:buSzTx/>
                        <a:buFontTx/>
                        <a:buNone/>
                        <a:tabLst/>
                        <a:defRPr/>
                      </a:pPr>
                      <a:r>
                        <a:rPr lang="en-AU" sz="1000" b="1" spc="100" baseline="0" dirty="0">
                          <a:solidFill>
                            <a:srgbClr val="FFFFFF"/>
                          </a:solidFill>
                          <a:latin typeface="Poppins SemiBold" panose="00000700000000000000" pitchFamily="2" charset="0"/>
                          <a:cs typeface="Poppins SemiBold" panose="00000700000000000000" pitchFamily="2" charset="0"/>
                        </a:rPr>
                        <a:t>Project</a:t>
                      </a:r>
                      <a:r>
                        <a:rPr lang="en-AU" sz="1000" b="1" spc="100" baseline="30000" dirty="0">
                          <a:solidFill>
                            <a:srgbClr val="FFFFFF"/>
                          </a:solidFill>
                          <a:latin typeface="Poppins SemiBold" panose="00000700000000000000" pitchFamily="2" charset="0"/>
                          <a:cs typeface="Poppins SemiBold" panose="00000700000000000000" pitchFamily="2" charset="0"/>
                        </a:rPr>
                        <a:t>£</a:t>
                      </a:r>
                      <a:endParaRPr lang="en-AU" sz="1000" b="1" spc="100" baseline="30000" dirty="0">
                        <a:latin typeface="Poppins SemiBold" panose="00000700000000000000" pitchFamily="2" charset="0"/>
                        <a:cs typeface="Poppins SemiBold" panose="00000700000000000000" pitchFamily="2" charset="0"/>
                      </a:endParaRPr>
                    </a:p>
                  </a:txBody>
                  <a:tcPr marL="9525" marR="9525" marT="9525" marB="0" anchor="ctr">
                    <a:lnT>
                      <a:noFill/>
                    </a:lnT>
                    <a:lnB>
                      <a:noFill/>
                    </a:lnB>
                    <a:solidFill>
                      <a:srgbClr val="FF0000"/>
                    </a:solidFill>
                  </a:tcPr>
                </a:tc>
                <a:tc>
                  <a:txBody>
                    <a:bodyPr/>
                    <a:lstStyle/>
                    <a:p>
                      <a:pPr marL="0" marR="0" lvl="0" indent="0" algn="ctr" defTabSz="755934" rtl="0" eaLnBrk="1" fontAlgn="b" latinLnBrk="0" hangingPunct="1">
                        <a:lnSpc>
                          <a:spcPct val="100000"/>
                        </a:lnSpc>
                        <a:spcBef>
                          <a:spcPts val="0"/>
                        </a:spcBef>
                        <a:spcAft>
                          <a:spcPts val="0"/>
                        </a:spcAft>
                        <a:buClrTx/>
                        <a:buSzTx/>
                        <a:buFontTx/>
                        <a:buNone/>
                        <a:tabLst/>
                        <a:defRPr/>
                      </a:pPr>
                      <a:r>
                        <a:rPr lang="en-AU" sz="1000" b="1" spc="100" baseline="0" dirty="0">
                          <a:solidFill>
                            <a:srgbClr val="FFFFFF"/>
                          </a:solidFill>
                          <a:latin typeface="Poppins SemiBold" panose="00000700000000000000" pitchFamily="2" charset="0"/>
                          <a:cs typeface="Poppins SemiBold" panose="00000700000000000000" pitchFamily="2" charset="0"/>
                        </a:rPr>
                        <a:t>Type</a:t>
                      </a:r>
                      <a:endParaRPr lang="en-AU" sz="1000" b="1" spc="100" baseline="0" dirty="0">
                        <a:latin typeface="Poppins SemiBold" panose="00000700000000000000" pitchFamily="2" charset="0"/>
                        <a:cs typeface="Poppins SemiBold" panose="00000700000000000000" pitchFamily="2" charset="0"/>
                      </a:endParaRPr>
                    </a:p>
                  </a:txBody>
                  <a:tcPr marL="9525" marR="9525" marT="9525" marB="0" anchor="ctr">
                    <a:solidFill>
                      <a:srgbClr val="FF0000"/>
                    </a:solidFill>
                  </a:tcPr>
                </a:tc>
                <a:tc>
                  <a:txBody>
                    <a:bodyPr/>
                    <a:lstStyle/>
                    <a:p>
                      <a:pPr marL="0" marR="0" lvl="0" indent="0" algn="ctr" defTabSz="755934" rtl="0" eaLnBrk="1" fontAlgn="b" latinLnBrk="0" hangingPunct="1">
                        <a:lnSpc>
                          <a:spcPct val="100000"/>
                        </a:lnSpc>
                        <a:spcBef>
                          <a:spcPts val="0"/>
                        </a:spcBef>
                        <a:spcAft>
                          <a:spcPts val="0"/>
                        </a:spcAft>
                        <a:buClrTx/>
                        <a:buSzTx/>
                        <a:buFontTx/>
                        <a:buNone/>
                        <a:tabLst/>
                        <a:defRPr/>
                      </a:pPr>
                      <a:r>
                        <a:rPr lang="en-AU" sz="1000" b="1" strike="noStrike" spc="100" baseline="0" dirty="0">
                          <a:solidFill>
                            <a:srgbClr val="FFFFFF"/>
                          </a:solidFill>
                          <a:latin typeface="Poppins SemiBold" panose="00000700000000000000" pitchFamily="2" charset="0"/>
                          <a:cs typeface="Poppins SemiBold" panose="00000700000000000000" pitchFamily="2" charset="0"/>
                        </a:rPr>
                        <a:t>Estimated </a:t>
                      </a:r>
                    </a:p>
                    <a:p>
                      <a:pPr marL="0" marR="0" lvl="0" indent="0" algn="ctr" defTabSz="755934" rtl="0" eaLnBrk="1" fontAlgn="b" latinLnBrk="0" hangingPunct="1">
                        <a:lnSpc>
                          <a:spcPct val="100000"/>
                        </a:lnSpc>
                        <a:spcBef>
                          <a:spcPts val="0"/>
                        </a:spcBef>
                        <a:spcAft>
                          <a:spcPts val="0"/>
                        </a:spcAft>
                        <a:buClrTx/>
                        <a:buSzTx/>
                        <a:buFontTx/>
                        <a:buNone/>
                        <a:tabLst/>
                        <a:defRPr/>
                      </a:pPr>
                      <a:r>
                        <a:rPr lang="en-AU" sz="1000" b="1" strike="noStrike" spc="100" baseline="0" dirty="0">
                          <a:solidFill>
                            <a:srgbClr val="FFFFFF"/>
                          </a:solidFill>
                          <a:latin typeface="Poppins SemiBold" panose="00000700000000000000" pitchFamily="2" charset="0"/>
                          <a:cs typeface="Poppins SemiBold" panose="00000700000000000000" pitchFamily="2" charset="0"/>
                        </a:rPr>
                        <a:t>Value</a:t>
                      </a:r>
                      <a:r>
                        <a:rPr lang="en-AU" sz="1000" b="1" strike="noStrike" spc="100" baseline="30000" dirty="0">
                          <a:solidFill>
                            <a:srgbClr val="FFFFFF"/>
                          </a:solidFill>
                          <a:latin typeface="Poppins SemiBold" panose="00000700000000000000" pitchFamily="2" charset="0"/>
                          <a:cs typeface="Poppins SemiBold" panose="00000700000000000000" pitchFamily="2" charset="0"/>
                        </a:rPr>
                        <a:t>µ</a:t>
                      </a:r>
                      <a:endParaRPr lang="en-AU" sz="1000" b="1" strike="noStrike" spc="100" baseline="30000" dirty="0">
                        <a:latin typeface="Poppins SemiBold" panose="00000700000000000000" pitchFamily="2" charset="0"/>
                        <a:cs typeface="Poppins SemiBold" panose="00000700000000000000" pitchFamily="2" charset="0"/>
                      </a:endParaRPr>
                    </a:p>
                  </a:txBody>
                  <a:tcPr marL="9525" marR="9525" marT="9525" marB="0" anchor="ctr">
                    <a:solidFill>
                      <a:srgbClr val="FF0000"/>
                    </a:solidFill>
                  </a:tcPr>
                </a:tc>
                <a:tc>
                  <a:txBody>
                    <a:bodyPr/>
                    <a:lstStyle/>
                    <a:p>
                      <a:pPr marL="0" marR="0" lvl="0" indent="0" algn="ctr" defTabSz="755934" rtl="0" eaLnBrk="1" fontAlgn="b" latinLnBrk="0" hangingPunct="1">
                        <a:lnSpc>
                          <a:spcPct val="100000"/>
                        </a:lnSpc>
                        <a:spcBef>
                          <a:spcPts val="0"/>
                        </a:spcBef>
                        <a:spcAft>
                          <a:spcPts val="0"/>
                        </a:spcAft>
                        <a:buClrTx/>
                        <a:buSzTx/>
                        <a:buFontTx/>
                        <a:buNone/>
                        <a:tabLst/>
                        <a:defRPr/>
                      </a:pPr>
                      <a:r>
                        <a:rPr lang="en-AU" sz="1000" b="1" spc="100" baseline="0" dirty="0">
                          <a:solidFill>
                            <a:srgbClr val="FFFFFF"/>
                          </a:solidFill>
                          <a:latin typeface="Poppins SemiBold" panose="00000700000000000000" pitchFamily="2" charset="0"/>
                          <a:cs typeface="Poppins SemiBold" panose="00000700000000000000" pitchFamily="2" charset="0"/>
                        </a:rPr>
                        <a:t>Commence </a:t>
                      </a:r>
                    </a:p>
                    <a:p>
                      <a:pPr marL="0" marR="0" lvl="0" indent="0" algn="ctr" defTabSz="755934" rtl="0" eaLnBrk="1" fontAlgn="b" latinLnBrk="0" hangingPunct="1">
                        <a:lnSpc>
                          <a:spcPct val="100000"/>
                        </a:lnSpc>
                        <a:spcBef>
                          <a:spcPts val="0"/>
                        </a:spcBef>
                        <a:spcAft>
                          <a:spcPts val="0"/>
                        </a:spcAft>
                        <a:buClrTx/>
                        <a:buSzTx/>
                        <a:buFontTx/>
                        <a:buNone/>
                        <a:tabLst/>
                        <a:defRPr/>
                      </a:pPr>
                      <a:r>
                        <a:rPr lang="en-AU" sz="1000" b="1" spc="100" baseline="0" dirty="0">
                          <a:solidFill>
                            <a:srgbClr val="FFFFFF"/>
                          </a:solidFill>
                          <a:latin typeface="Poppins SemiBold" panose="00000700000000000000" pitchFamily="2" charset="0"/>
                          <a:cs typeface="Poppins SemiBold" panose="00000700000000000000" pitchFamily="2" charset="0"/>
                        </a:rPr>
                        <a:t>Date</a:t>
                      </a:r>
                      <a:r>
                        <a:rPr lang="el-GR" sz="1000" b="1" spc="100" baseline="30000" dirty="0">
                          <a:solidFill>
                            <a:srgbClr val="FFFFFF"/>
                          </a:solidFill>
                          <a:latin typeface="Arial" panose="020B0604020202020204" pitchFamily="34" charset="0"/>
                          <a:cs typeface="Poppins SemiBold" panose="00000700000000000000" pitchFamily="2" charset="0"/>
                        </a:rPr>
                        <a:t>ψ</a:t>
                      </a:r>
                      <a:endParaRPr lang="en-AU" sz="1000" b="1" spc="100" baseline="30000" dirty="0">
                        <a:latin typeface="Poppins SemiBold" panose="00000700000000000000" pitchFamily="2" charset="0"/>
                        <a:cs typeface="Poppins SemiBold" panose="00000700000000000000" pitchFamily="2" charset="0"/>
                      </a:endParaRPr>
                    </a:p>
                  </a:txBody>
                  <a:tcPr marL="9525" marR="9525" marT="9525" marB="0" anchor="ctr">
                    <a:solidFill>
                      <a:srgbClr val="FF0000"/>
                    </a:solidFill>
                  </a:tcPr>
                </a:tc>
                <a:extLst>
                  <a:ext uri="{0D108BD9-81ED-4DB2-BD59-A6C34878D82A}">
                    <a16:rowId xmlns:a16="http://schemas.microsoft.com/office/drawing/2014/main" val="4101406520"/>
                  </a:ext>
                </a:extLst>
              </a:tr>
              <a:tr h="250839">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Talbingo Battery Energy Storage System (State Government)</a:t>
                      </a:r>
                    </a:p>
                  </a:txBody>
                  <a:tcPr marL="9525" marR="9525" marT="9525" marB="0" anchor="ctr">
                    <a:lnT>
                      <a:noFill/>
                    </a:lnT>
                    <a:solidFill>
                      <a:srgbClr val="F0EFEE"/>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$500,000,000</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28/12/2026</a:t>
                      </a:r>
                    </a:p>
                  </a:txBody>
                  <a:tcPr marL="9525" marR="9525" marT="9525" marB="0" anchor="ctr">
                    <a:solidFill>
                      <a:srgbClr val="F0EFEE"/>
                    </a:solidFill>
                  </a:tcPr>
                </a:tc>
                <a:extLst>
                  <a:ext uri="{0D108BD9-81ED-4DB2-BD59-A6C34878D82A}">
                    <a16:rowId xmlns:a16="http://schemas.microsoft.com/office/drawing/2014/main" val="10001"/>
                  </a:ext>
                </a:extLst>
              </a:tr>
              <a:tr h="213604">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2</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Sheahan Bridge Upgrade (State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$20,000,000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2/11/2027</a:t>
                      </a:r>
                    </a:p>
                  </a:txBody>
                  <a:tcPr marL="9525" marR="9525" marT="9525" marB="0" anchor="ctr">
                    <a:solidFill>
                      <a:schemeClr val="bg1"/>
                    </a:solidFill>
                  </a:tcPr>
                </a:tc>
                <a:extLst>
                  <a:ext uri="{0D108BD9-81ED-4DB2-BD59-A6C34878D82A}">
                    <a16:rowId xmlns:a16="http://schemas.microsoft.com/office/drawing/2014/main" val="10002"/>
                  </a:ext>
                </a:extLst>
              </a:tr>
              <a:tr h="355113">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3</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Dog On The Tucker Box Gundagai Mixed Use Development (Restaurants/Hotels/Cabins/Landscaping/Conference)</a:t>
                      </a:r>
                    </a:p>
                  </a:txBody>
                  <a:tcPr marL="9525" marR="9525" marT="9525" marB="0" anchor="ctr">
                    <a:solidFill>
                      <a:srgbClr val="F0EFEE"/>
                    </a:solidFill>
                  </a:tcPr>
                </a:tc>
                <a:tc>
                  <a:txBody>
                    <a:bodyPr/>
                    <a:lstStyle/>
                    <a:p>
                      <a:pPr algn="ctr" fontAlgn="b">
                        <a:buNone/>
                      </a:pPr>
                      <a:r>
                        <a:rPr lang="en-AU" sz="900" b="1" i="0" u="none" strike="noStrike" dirty="0">
                          <a:solidFill>
                            <a:srgbClr val="FFC000"/>
                          </a:solidFill>
                          <a:effectLst/>
                          <a:latin typeface="Poppins" panose="00000500000000000000" pitchFamily="2" charset="0"/>
                          <a:cs typeface="Poppins" panose="00000500000000000000" pitchFamily="2" charset="0"/>
                        </a:rPr>
                        <a:t>Mixed Use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$14,623,450</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20/09/2027</a:t>
                      </a:r>
                    </a:p>
                  </a:txBody>
                  <a:tcPr marL="9525" marR="9525" marT="9525" marB="0" anchor="ctr">
                    <a:solidFill>
                      <a:srgbClr val="F0EFEE"/>
                    </a:solidFill>
                  </a:tcPr>
                </a:tc>
                <a:extLst>
                  <a:ext uri="{0D108BD9-81ED-4DB2-BD59-A6C34878D82A}">
                    <a16:rowId xmlns:a16="http://schemas.microsoft.com/office/drawing/2014/main" val="10003"/>
                  </a:ext>
                </a:extLst>
              </a:tr>
              <a:tr h="280889">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4</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Sheahan Bridge </a:t>
                      </a:r>
                      <a:r>
                        <a:rPr lang="en-AU" sz="900" b="0" i="0" u="none" strike="noStrike" dirty="0" err="1">
                          <a:solidFill>
                            <a:srgbClr val="494949"/>
                          </a:solidFill>
                          <a:effectLst/>
                          <a:latin typeface="Poppins" panose="00000500000000000000" pitchFamily="2" charset="0"/>
                          <a:cs typeface="Poppins" panose="00000500000000000000" pitchFamily="2" charset="0"/>
                        </a:rPr>
                        <a:t>Klemmfix</a:t>
                      </a:r>
                      <a:r>
                        <a:rPr lang="en-AU" sz="900" b="0" i="0" u="none" strike="noStrike" dirty="0">
                          <a:solidFill>
                            <a:srgbClr val="494949"/>
                          </a:solidFill>
                          <a:effectLst/>
                          <a:latin typeface="Poppins" panose="00000500000000000000" pitchFamily="2" charset="0"/>
                          <a:cs typeface="Poppins" panose="00000500000000000000" pitchFamily="2" charset="0"/>
                        </a:rPr>
                        <a:t> Safety Barriers Heavy Patching (State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$6,000,000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11/05/2027</a:t>
                      </a:r>
                    </a:p>
                  </a:txBody>
                  <a:tcPr marL="9525" marR="9525" marT="9525" marB="0" anchor="ctr">
                    <a:solidFill>
                      <a:schemeClr val="bg1"/>
                    </a:solidFill>
                  </a:tcPr>
                </a:tc>
                <a:extLst>
                  <a:ext uri="{0D108BD9-81ED-4DB2-BD59-A6C34878D82A}">
                    <a16:rowId xmlns:a16="http://schemas.microsoft.com/office/drawing/2014/main" val="10004"/>
                  </a:ext>
                </a:extLst>
              </a:tr>
              <a:tr h="241935">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5</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Tumut Aerodrome Upgrade (Local Government)</a:t>
                      </a:r>
                    </a:p>
                  </a:txBody>
                  <a:tcPr marL="9525" marR="9525" marT="9525" marB="0" anchor="ctr">
                    <a:solidFill>
                      <a:srgbClr val="F0EFEE"/>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$5,611,039</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10/01/2025</a:t>
                      </a:r>
                    </a:p>
                  </a:txBody>
                  <a:tcPr marL="9525" marR="9525" marT="9525" marB="0" anchor="ctr">
                    <a:solidFill>
                      <a:srgbClr val="F0EFEE"/>
                    </a:solidFill>
                  </a:tcPr>
                </a:tc>
                <a:extLst>
                  <a:ext uri="{0D108BD9-81ED-4DB2-BD59-A6C34878D82A}">
                    <a16:rowId xmlns:a16="http://schemas.microsoft.com/office/drawing/2014/main" val="10005"/>
                  </a:ext>
                </a:extLst>
              </a:tr>
              <a:tr h="213360">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6</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Lot 9 Fitzroy Street Dwellings (6 Dwellings)</a:t>
                      </a:r>
                    </a:p>
                  </a:txBody>
                  <a:tcPr marL="9525" marR="9525" marT="9525" marB="0" anchor="ctr">
                    <a:solidFill>
                      <a:schemeClr val="bg1"/>
                    </a:solidFill>
                  </a:tcPr>
                </a:tc>
                <a:tc>
                  <a:txBody>
                    <a:bodyPr/>
                    <a:lstStyle/>
                    <a:p>
                      <a:pPr algn="ctr" fontAlgn="b">
                        <a:buNone/>
                      </a:pPr>
                      <a:r>
                        <a:rPr lang="en-AU" sz="900" b="1" i="0" u="none" strike="noStrike" dirty="0">
                          <a:solidFill>
                            <a:srgbClr val="FF0000"/>
                          </a:solidFill>
                          <a:effectLst/>
                          <a:latin typeface="Poppins" panose="00000500000000000000" pitchFamily="2" charset="0"/>
                          <a:cs typeface="Poppins" panose="00000500000000000000" pitchFamily="2" charset="0"/>
                        </a:rPr>
                        <a:t>Residential</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$2,400,000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16/12/2024</a:t>
                      </a:r>
                    </a:p>
                  </a:txBody>
                  <a:tcPr marL="9525" marR="9525" marT="9525" marB="0" anchor="ctr">
                    <a:solidFill>
                      <a:schemeClr val="bg1"/>
                    </a:solidFill>
                  </a:tcPr>
                </a:tc>
                <a:extLst>
                  <a:ext uri="{0D108BD9-81ED-4DB2-BD59-A6C34878D82A}">
                    <a16:rowId xmlns:a16="http://schemas.microsoft.com/office/drawing/2014/main" val="10006"/>
                  </a:ext>
                </a:extLst>
              </a:tr>
              <a:tr h="317084">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7</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Snowy Mountain  Highway  Slopes Remediation (State Government)</a:t>
                      </a:r>
                    </a:p>
                  </a:txBody>
                  <a:tcPr marL="9525" marR="9525" marT="9525" marB="0" anchor="ctr">
                    <a:solidFill>
                      <a:srgbClr val="F0EFEE"/>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$1,693,739</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16/01/2024</a:t>
                      </a:r>
                    </a:p>
                  </a:txBody>
                  <a:tcPr marL="9525" marR="9525" marT="9525" marB="0" anchor="ctr">
                    <a:solidFill>
                      <a:srgbClr val="F0EFEE"/>
                    </a:solidFill>
                  </a:tcPr>
                </a:tc>
                <a:extLst>
                  <a:ext uri="{0D108BD9-81ED-4DB2-BD59-A6C34878D82A}">
                    <a16:rowId xmlns:a16="http://schemas.microsoft.com/office/drawing/2014/main" val="10007"/>
                  </a:ext>
                </a:extLst>
              </a:tr>
              <a:tr h="304800">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8</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Southwest Region Roadworks </a:t>
                      </a:r>
                      <a:r>
                        <a:rPr lang="en-AU" sz="900" b="0" i="0" u="none" strike="noStrike" dirty="0" err="1">
                          <a:solidFill>
                            <a:srgbClr val="494949"/>
                          </a:solidFill>
                          <a:effectLst/>
                          <a:latin typeface="Poppins" panose="00000500000000000000" pitchFamily="2" charset="0"/>
                          <a:cs typeface="Poppins" panose="00000500000000000000" pitchFamily="2" charset="0"/>
                        </a:rPr>
                        <a:t>Microsurfacing</a:t>
                      </a:r>
                      <a:r>
                        <a:rPr lang="en-AU" sz="900" b="0" i="0" u="none" strike="noStrike" dirty="0">
                          <a:solidFill>
                            <a:srgbClr val="494949"/>
                          </a:solidFill>
                          <a:effectLst/>
                          <a:latin typeface="Poppins" panose="00000500000000000000" pitchFamily="2" charset="0"/>
                          <a:cs typeface="Poppins" panose="00000500000000000000" pitchFamily="2" charset="0"/>
                        </a:rPr>
                        <a:t> Works (State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$1,000,000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2/03/2026</a:t>
                      </a:r>
                    </a:p>
                  </a:txBody>
                  <a:tcPr marL="9525" marR="9525" marT="9525" marB="0" anchor="ctr">
                    <a:solidFill>
                      <a:schemeClr val="bg1"/>
                    </a:solidFill>
                  </a:tcPr>
                </a:tc>
                <a:extLst>
                  <a:ext uri="{0D108BD9-81ED-4DB2-BD59-A6C34878D82A}">
                    <a16:rowId xmlns:a16="http://schemas.microsoft.com/office/drawing/2014/main" val="10008"/>
                  </a:ext>
                </a:extLst>
              </a:tr>
              <a:tr h="242301">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9</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Uralba Hostel Facility Renovation (State Government)</a:t>
                      </a:r>
                    </a:p>
                  </a:txBody>
                  <a:tcPr marL="9525" marR="9525" marT="9525" marB="0" anchor="ctr">
                    <a:solidFill>
                      <a:srgbClr val="F0EFEE"/>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$1,000,000</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12/01/2026</a:t>
                      </a:r>
                    </a:p>
                  </a:txBody>
                  <a:tcPr marL="9525" marR="9525" marT="9525" marB="0" anchor="ctr">
                    <a:solidFill>
                      <a:srgbClr val="F0EFEE"/>
                    </a:solidFill>
                  </a:tcPr>
                </a:tc>
                <a:extLst>
                  <a:ext uri="{0D108BD9-81ED-4DB2-BD59-A6C34878D82A}">
                    <a16:rowId xmlns:a16="http://schemas.microsoft.com/office/drawing/2014/main" val="10009"/>
                  </a:ext>
                </a:extLst>
              </a:tr>
              <a:tr h="238031">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10</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Brindabella Road Roadworks (Local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$1,000,000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25/12/2025</a:t>
                      </a:r>
                    </a:p>
                  </a:txBody>
                  <a:tcPr marL="9525" marR="9525" marT="9525" marB="0" anchor="ctr">
                    <a:solidFill>
                      <a:schemeClr val="bg1"/>
                    </a:solidFill>
                  </a:tcPr>
                </a:tc>
                <a:extLst>
                  <a:ext uri="{0D108BD9-81ED-4DB2-BD59-A6C34878D82A}">
                    <a16:rowId xmlns:a16="http://schemas.microsoft.com/office/drawing/2014/main" val="10010"/>
                  </a:ext>
                </a:extLst>
              </a:tr>
              <a:tr h="280889">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11</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Gundagai Old Sheahan Bridge Rehabilitation Works (State Government)</a:t>
                      </a:r>
                    </a:p>
                  </a:txBody>
                  <a:tcPr marL="9525" marR="9525" marT="9525" marB="0" anchor="ctr">
                    <a:solidFill>
                      <a:srgbClr val="F0EFEE"/>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$817,597</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17/06/2024</a:t>
                      </a:r>
                    </a:p>
                  </a:txBody>
                  <a:tcPr marL="9525" marR="9525" marT="9525" marB="0" anchor="ctr">
                    <a:solidFill>
                      <a:srgbClr val="F0EFEE"/>
                    </a:solidFill>
                  </a:tcPr>
                </a:tc>
                <a:extLst>
                  <a:ext uri="{0D108BD9-81ED-4DB2-BD59-A6C34878D82A}">
                    <a16:rowId xmlns:a16="http://schemas.microsoft.com/office/drawing/2014/main" val="10011"/>
                  </a:ext>
                </a:extLst>
              </a:tr>
              <a:tr h="213604">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12</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Wee Jasper Road Aviation Hangar (State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$800,000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12/01/2026</a:t>
                      </a:r>
                    </a:p>
                  </a:txBody>
                  <a:tcPr marL="9525" marR="9525" marT="9525" marB="0" anchor="ctr">
                    <a:solidFill>
                      <a:schemeClr val="bg1"/>
                    </a:solidFill>
                  </a:tcPr>
                </a:tc>
                <a:extLst>
                  <a:ext uri="{0D108BD9-81ED-4DB2-BD59-A6C34878D82A}">
                    <a16:rowId xmlns:a16="http://schemas.microsoft.com/office/drawing/2014/main" val="10012"/>
                  </a:ext>
                </a:extLst>
              </a:tr>
              <a:tr h="332859">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13</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64 Fitzroy Street Office Space Refurbishment (State Government)</a:t>
                      </a:r>
                    </a:p>
                  </a:txBody>
                  <a:tcPr marL="9525" marR="9525" marT="9525" marB="0" anchor="ctr">
                    <a:solidFill>
                      <a:srgbClr val="F0EFEE"/>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$800,000</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10/11/2025</a:t>
                      </a:r>
                    </a:p>
                  </a:txBody>
                  <a:tcPr marL="9525" marR="9525" marT="9525" marB="0" anchor="ctr">
                    <a:solidFill>
                      <a:srgbClr val="F0EFEE"/>
                    </a:solidFill>
                  </a:tcPr>
                </a:tc>
                <a:extLst>
                  <a:ext uri="{0D108BD9-81ED-4DB2-BD59-A6C34878D82A}">
                    <a16:rowId xmlns:a16="http://schemas.microsoft.com/office/drawing/2014/main" val="10013"/>
                  </a:ext>
                </a:extLst>
              </a:tr>
              <a:tr h="280889">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14</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Tumut Region Sealed Road Patchworks &amp; Sprayed Bituminous Surfaces (State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$800,000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2/01/2025</a:t>
                      </a:r>
                    </a:p>
                  </a:txBody>
                  <a:tcPr marL="9525" marR="9525" marT="9525" marB="0" anchor="ctr">
                    <a:solidFill>
                      <a:schemeClr val="bg1"/>
                    </a:solidFill>
                  </a:tcPr>
                </a:tc>
                <a:extLst>
                  <a:ext uri="{0D108BD9-81ED-4DB2-BD59-A6C34878D82A}">
                    <a16:rowId xmlns:a16="http://schemas.microsoft.com/office/drawing/2014/main" val="483110199"/>
                  </a:ext>
                </a:extLst>
              </a:tr>
              <a:tr h="318135">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15</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Black Creek Road Storm Water Drainage Kerb Channels &amp; Concrete Works (State Government)</a:t>
                      </a:r>
                    </a:p>
                  </a:txBody>
                  <a:tcPr marL="9525" marR="9525" marT="9525" marB="0" anchor="ctr">
                    <a:solidFill>
                      <a:srgbClr val="F0EFEE"/>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$750,000</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12/01/2026</a:t>
                      </a:r>
                    </a:p>
                  </a:txBody>
                  <a:tcPr marL="9525" marR="9525" marT="9525" marB="0" anchor="ctr">
                    <a:solidFill>
                      <a:srgbClr val="F0EFEE"/>
                    </a:solidFill>
                  </a:tcPr>
                </a:tc>
                <a:extLst>
                  <a:ext uri="{0D108BD9-81ED-4DB2-BD59-A6C34878D82A}">
                    <a16:rowId xmlns:a16="http://schemas.microsoft.com/office/drawing/2014/main" val="2791683683"/>
                  </a:ext>
                </a:extLst>
              </a:tr>
              <a:tr h="280889">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16</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Talbingo Transmission Track Road Embankments  Stabilisation Works (State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$750,000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18/08/2025</a:t>
                      </a:r>
                    </a:p>
                  </a:txBody>
                  <a:tcPr marL="9525" marR="9525" marT="9525" marB="0" anchor="ctr">
                    <a:solidFill>
                      <a:schemeClr val="bg1"/>
                    </a:solidFill>
                  </a:tcPr>
                </a:tc>
                <a:extLst>
                  <a:ext uri="{0D108BD9-81ED-4DB2-BD59-A6C34878D82A}">
                    <a16:rowId xmlns:a16="http://schemas.microsoft.com/office/drawing/2014/main" val="3194000524"/>
                  </a:ext>
                </a:extLst>
              </a:tr>
              <a:tr h="262035">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17</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140 Lambie Street Units (3 Units)</a:t>
                      </a:r>
                    </a:p>
                  </a:txBody>
                  <a:tcPr marL="9525" marR="9525" marT="9525" marB="0" anchor="ctr">
                    <a:solidFill>
                      <a:srgbClr val="F0EFEE"/>
                    </a:solidFill>
                  </a:tcPr>
                </a:tc>
                <a:tc>
                  <a:txBody>
                    <a:bodyPr/>
                    <a:lstStyle/>
                    <a:p>
                      <a:pPr algn="ctr" fontAlgn="b">
                        <a:buNone/>
                      </a:pPr>
                      <a:r>
                        <a:rPr lang="en-AU" sz="900" b="1" i="0" u="none" strike="noStrike" dirty="0">
                          <a:solidFill>
                            <a:srgbClr val="FF0000"/>
                          </a:solidFill>
                          <a:effectLst/>
                          <a:latin typeface="Poppins" panose="00000500000000000000" pitchFamily="2" charset="0"/>
                          <a:cs typeface="Poppins" panose="00000500000000000000" pitchFamily="2" charset="0"/>
                        </a:rPr>
                        <a:t>Residential</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$750,000</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1/11/2025</a:t>
                      </a:r>
                    </a:p>
                  </a:txBody>
                  <a:tcPr marL="9525" marR="9525" marT="9525" marB="0" anchor="ctr">
                    <a:solidFill>
                      <a:srgbClr val="F0EFEE"/>
                    </a:solidFill>
                  </a:tcPr>
                </a:tc>
                <a:extLst>
                  <a:ext uri="{0D108BD9-81ED-4DB2-BD59-A6C34878D82A}">
                    <a16:rowId xmlns:a16="http://schemas.microsoft.com/office/drawing/2014/main" val="1277289204"/>
                  </a:ext>
                </a:extLst>
              </a:tr>
              <a:tr h="213604">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18</a:t>
                      </a:r>
                    </a:p>
                  </a:txBody>
                  <a:tcPr marL="9525" marR="9525" marT="9525" marB="0" anchor="ctr">
                    <a:solidFill>
                      <a:schemeClr val="bg1"/>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Batlow Polices Residences (State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$726,660</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11/03/2024</a:t>
                      </a:r>
                    </a:p>
                  </a:txBody>
                  <a:tcPr marL="9525" marR="9525" marT="9525" marB="0" anchor="ctr">
                    <a:solidFill>
                      <a:schemeClr val="bg1"/>
                    </a:solidFill>
                  </a:tcPr>
                </a:tc>
                <a:extLst>
                  <a:ext uri="{0D108BD9-81ED-4DB2-BD59-A6C34878D82A}">
                    <a16:rowId xmlns:a16="http://schemas.microsoft.com/office/drawing/2014/main" val="2947001148"/>
                  </a:ext>
                </a:extLst>
              </a:tr>
              <a:tr h="213604">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19</a:t>
                      </a:r>
                    </a:p>
                  </a:txBody>
                  <a:tcPr marL="9525" marR="9525" marT="9525" marB="0" anchor="ctr">
                    <a:solidFill>
                      <a:srgbClr val="F0EFEE"/>
                    </a:solidFill>
                  </a:tcPr>
                </a:tc>
                <a:tc>
                  <a:txBody>
                    <a:bodyPr/>
                    <a:lstStyle/>
                    <a:p>
                      <a:pPr algn="l"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Pretty Parrot Micro Distillery Little River (Distillery/Café)</a:t>
                      </a:r>
                    </a:p>
                  </a:txBody>
                  <a:tcPr marL="9525" marR="9525" marT="9525" marB="0" anchor="ctr">
                    <a:solidFill>
                      <a:srgbClr val="F0EFEE"/>
                    </a:solidFill>
                  </a:tcPr>
                </a:tc>
                <a:tc>
                  <a:txBody>
                    <a:bodyPr/>
                    <a:lstStyle/>
                    <a:p>
                      <a:pPr algn="ctr" fontAlgn="b">
                        <a:buNone/>
                      </a:pPr>
                      <a:r>
                        <a:rPr lang="en-AU" sz="900" b="1" i="0" u="none" strike="noStrike" dirty="0">
                          <a:solidFill>
                            <a:srgbClr val="FFC000"/>
                          </a:solidFill>
                          <a:effectLst/>
                          <a:latin typeface="Poppins" panose="00000500000000000000" pitchFamily="2" charset="0"/>
                          <a:cs typeface="Poppins" panose="00000500000000000000" pitchFamily="2" charset="0"/>
                        </a:rPr>
                        <a:t>Mixed Use</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$700,000</a:t>
                      </a:r>
                    </a:p>
                  </a:txBody>
                  <a:tcPr marL="9525" marR="9525" marT="9525" marB="0" anchor="ctr">
                    <a:solidFill>
                      <a:srgbClr val="F0EFEE"/>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23/07/2024</a:t>
                      </a:r>
                    </a:p>
                  </a:txBody>
                  <a:tcPr marL="9525" marR="9525" marT="9525" marB="0" anchor="ctr">
                    <a:solidFill>
                      <a:srgbClr val="F0EFEE"/>
                    </a:solidFill>
                  </a:tcPr>
                </a:tc>
                <a:extLst>
                  <a:ext uri="{0D108BD9-81ED-4DB2-BD59-A6C34878D82A}">
                    <a16:rowId xmlns:a16="http://schemas.microsoft.com/office/drawing/2014/main" val="3947539238"/>
                  </a:ext>
                </a:extLst>
              </a:tr>
              <a:tr h="280889">
                <a:tc>
                  <a:txBody>
                    <a:bodyPr/>
                    <a:lstStyle/>
                    <a:p>
                      <a:pPr algn="ctr" fontAlgn="b">
                        <a:buNone/>
                      </a:pPr>
                      <a:r>
                        <a:rPr lang="en-AU" sz="900" b="1" i="0" u="none" strike="noStrike" dirty="0">
                          <a:solidFill>
                            <a:schemeClr val="tx1">
                              <a:lumMod val="65000"/>
                              <a:lumOff val="35000"/>
                            </a:schemeClr>
                          </a:solidFill>
                          <a:effectLst/>
                          <a:latin typeface="Poppins" panose="00000500000000000000" pitchFamily="2" charset="0"/>
                          <a:cs typeface="Poppins" panose="00000500000000000000" pitchFamily="2" charset="0"/>
                        </a:rPr>
                        <a:t>20</a:t>
                      </a:r>
                    </a:p>
                  </a:txBody>
                  <a:tcPr marL="9525" marR="9525" marT="9525" marB="0" anchor="ctr">
                    <a:solidFill>
                      <a:schemeClr val="bg1"/>
                    </a:solidFill>
                  </a:tcPr>
                </a:tc>
                <a:tc>
                  <a:txBody>
                    <a:bodyPr/>
                    <a:lstStyle/>
                    <a:p>
                      <a:pPr algn="l" fontAlgn="b">
                        <a:buNone/>
                      </a:pPr>
                      <a:r>
                        <a:rPr lang="en-AU" sz="900" b="0" i="0" u="none" strike="noStrike" dirty="0" err="1">
                          <a:solidFill>
                            <a:srgbClr val="494949"/>
                          </a:solidFill>
                          <a:effectLst/>
                          <a:latin typeface="Poppins" panose="00000500000000000000" pitchFamily="2" charset="0"/>
                          <a:cs typeface="Poppins" panose="00000500000000000000" pitchFamily="2" charset="0"/>
                        </a:rPr>
                        <a:t>Riverglade</a:t>
                      </a:r>
                      <a:r>
                        <a:rPr lang="en-AU" sz="900" b="0" i="0" u="none" strike="noStrike" dirty="0">
                          <a:solidFill>
                            <a:srgbClr val="494949"/>
                          </a:solidFill>
                          <a:effectLst/>
                          <a:latin typeface="Poppins" panose="00000500000000000000" pitchFamily="2" charset="0"/>
                          <a:cs typeface="Poppins" panose="00000500000000000000" pitchFamily="2" charset="0"/>
                        </a:rPr>
                        <a:t> Oval Amenities &amp; Storage Building (Local Government)</a:t>
                      </a:r>
                    </a:p>
                  </a:txBody>
                  <a:tcPr marL="9525" marR="9525" marT="9525" marB="0" anchor="ctr">
                    <a:solidFill>
                      <a:schemeClr val="bg1"/>
                    </a:solidFill>
                  </a:tcPr>
                </a:tc>
                <a:tc>
                  <a:txBody>
                    <a:bodyPr/>
                    <a:lstStyle/>
                    <a:p>
                      <a:pPr algn="ctr" fontAlgn="b">
                        <a:buNone/>
                      </a:pPr>
                      <a:r>
                        <a:rPr lang="en-AU" sz="900" b="1" i="0" u="none" strike="noStrike" dirty="0">
                          <a:solidFill>
                            <a:srgbClr val="00B050"/>
                          </a:solidFill>
                          <a:effectLst/>
                          <a:latin typeface="Poppins" panose="00000500000000000000" pitchFamily="2" charset="0"/>
                          <a:cs typeface="Poppins" panose="00000500000000000000" pitchFamily="2" charset="0"/>
                        </a:rPr>
                        <a:t>Infrastructure</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$618,187</a:t>
                      </a:r>
                    </a:p>
                  </a:txBody>
                  <a:tcPr marL="9525" marR="9525" marT="9525" marB="0" anchor="ctr">
                    <a:solidFill>
                      <a:schemeClr val="bg1"/>
                    </a:solidFill>
                  </a:tcPr>
                </a:tc>
                <a:tc>
                  <a:txBody>
                    <a:bodyPr/>
                    <a:lstStyle/>
                    <a:p>
                      <a:pPr algn="ctr" fontAlgn="b">
                        <a:buNone/>
                      </a:pPr>
                      <a:r>
                        <a:rPr lang="en-AU" sz="900" b="0" i="0" u="none" strike="noStrike" dirty="0">
                          <a:solidFill>
                            <a:srgbClr val="494949"/>
                          </a:solidFill>
                          <a:effectLst/>
                          <a:latin typeface="Poppins" panose="00000500000000000000" pitchFamily="2" charset="0"/>
                          <a:cs typeface="Poppins" panose="00000500000000000000" pitchFamily="2" charset="0"/>
                        </a:rPr>
                        <a:t>13/01/2025</a:t>
                      </a:r>
                    </a:p>
                  </a:txBody>
                  <a:tcPr marL="9525" marR="9525" marT="9525" marB="0" anchor="ctr">
                    <a:solidFill>
                      <a:schemeClr val="bg1"/>
                    </a:solidFill>
                  </a:tcPr>
                </a:tc>
                <a:extLst>
                  <a:ext uri="{0D108BD9-81ED-4DB2-BD59-A6C34878D82A}">
                    <a16:rowId xmlns:a16="http://schemas.microsoft.com/office/drawing/2014/main" val="3564223421"/>
                  </a:ext>
                </a:extLst>
              </a:tr>
            </a:tbl>
          </a:graphicData>
        </a:graphic>
      </p:graphicFrame>
    </p:spTree>
    <p:extLst>
      <p:ext uri="{BB962C8B-B14F-4D97-AF65-F5344CB8AC3E}">
        <p14:creationId xmlns:p14="http://schemas.microsoft.com/office/powerpoint/2010/main" val="2462326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E7ACEAC-6316-4380-267A-4C5F429245E0}"/>
              </a:ext>
            </a:extLst>
          </p:cNvPr>
          <p:cNvSpPr/>
          <p:nvPr/>
        </p:nvSpPr>
        <p:spPr>
          <a:xfrm>
            <a:off x="452333" y="4782903"/>
            <a:ext cx="6754948" cy="3056943"/>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6" name="Rectangle: Diagonal Corners Rounded 5">
            <a:extLst>
              <a:ext uri="{FF2B5EF4-FFF2-40B4-BE49-F238E27FC236}">
                <a16:creationId xmlns:a16="http://schemas.microsoft.com/office/drawing/2014/main" id="{6AA4F6A7-D748-D476-D5A9-70E3DC5745DB}"/>
              </a:ext>
            </a:extLst>
          </p:cNvPr>
          <p:cNvSpPr>
            <a:spLocks/>
          </p:cNvSpPr>
          <p:nvPr/>
        </p:nvSpPr>
        <p:spPr>
          <a:xfrm>
            <a:off x="430005" y="402771"/>
            <a:ext cx="6773999" cy="8075768"/>
          </a:xfrm>
          <a:prstGeom prst="round2DiagRect">
            <a:avLst>
              <a:gd name="adj1" fmla="val 0"/>
              <a:gd name="adj2" fmla="val 8722"/>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Rectangle 2">
            <a:extLst>
              <a:ext uri="{FF2B5EF4-FFF2-40B4-BE49-F238E27FC236}">
                <a16:creationId xmlns:a16="http://schemas.microsoft.com/office/drawing/2014/main" id="{F9FC0115-C472-EA0B-5A97-7C8E69C2A358}"/>
              </a:ext>
            </a:extLst>
          </p:cNvPr>
          <p:cNvSpPr/>
          <p:nvPr/>
        </p:nvSpPr>
        <p:spPr>
          <a:xfrm>
            <a:off x="182923" y="7844844"/>
            <a:ext cx="7193827" cy="71445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Rectangle 33">
            <a:extLst>
              <a:ext uri="{FF2B5EF4-FFF2-40B4-BE49-F238E27FC236}">
                <a16:creationId xmlns:a16="http://schemas.microsoft.com/office/drawing/2014/main" id="{781C84F4-8DC1-4363-A0AC-009DF864012B}"/>
              </a:ext>
            </a:extLst>
          </p:cNvPr>
          <p:cNvSpPr/>
          <p:nvPr/>
        </p:nvSpPr>
        <p:spPr>
          <a:xfrm>
            <a:off x="4011591" y="2751213"/>
            <a:ext cx="2627002" cy="338554"/>
          </a:xfrm>
          <a:prstGeom prst="rect">
            <a:avLst/>
          </a:prstGeom>
        </p:spPr>
        <p:txBody>
          <a:bodyPr wrap="square">
            <a:spAutoFit/>
          </a:bodyPr>
          <a:lstStyle/>
          <a:p>
            <a:pPr marL="12699">
              <a:spcBef>
                <a:spcPts val="100"/>
              </a:spcBef>
            </a:pPr>
            <a:r>
              <a:rPr lang="en-AU" sz="1600" spc="300" dirty="0">
                <a:solidFill>
                  <a:srgbClr val="FF0000"/>
                </a:solidFill>
                <a:latin typeface="Poppins" panose="00000500000000000000" pitchFamily="2" charset="0"/>
                <a:cs typeface="Poppins" panose="00000500000000000000" pitchFamily="2" charset="0"/>
              </a:rPr>
              <a:t>OUR PEOPLE</a:t>
            </a:r>
          </a:p>
        </p:txBody>
      </p:sp>
      <p:sp>
        <p:nvSpPr>
          <p:cNvPr id="35" name="Rectangle 34">
            <a:extLst>
              <a:ext uri="{FF2B5EF4-FFF2-40B4-BE49-F238E27FC236}">
                <a16:creationId xmlns:a16="http://schemas.microsoft.com/office/drawing/2014/main" id="{BFC85B81-E892-4EFB-A76F-48854FE197E0}"/>
              </a:ext>
            </a:extLst>
          </p:cNvPr>
          <p:cNvSpPr/>
          <p:nvPr/>
        </p:nvSpPr>
        <p:spPr>
          <a:xfrm>
            <a:off x="4003668" y="3082800"/>
            <a:ext cx="3174936" cy="623376"/>
          </a:xfrm>
          <a:prstGeom prst="rect">
            <a:avLst/>
          </a:prstGeom>
        </p:spPr>
        <p:txBody>
          <a:bodyPr wrap="square">
            <a:spAutoFit/>
          </a:bodyPr>
          <a:lstStyle/>
          <a:p>
            <a:pPr marL="12699" marR="5079">
              <a:lnSpc>
                <a:spcPct val="116700"/>
              </a:lnSpc>
              <a:spcBef>
                <a:spcPts val="690"/>
              </a:spcBef>
            </a:pPr>
            <a:r>
              <a:rPr lang="en-AU" sz="1000" dirty="0">
                <a:solidFill>
                  <a:srgbClr val="494949"/>
                </a:solidFill>
                <a:latin typeface="Poppins" panose="00000500000000000000" pitchFamily="2" charset="0"/>
                <a:cs typeface="Poppins" panose="00000500000000000000" pitchFamily="2" charset="0"/>
              </a:rPr>
              <a:t>Our </a:t>
            </a:r>
            <a:r>
              <a:rPr lang="en-AU" sz="1000" spc="-5" dirty="0">
                <a:solidFill>
                  <a:srgbClr val="494949"/>
                </a:solidFill>
                <a:latin typeface="Poppins" panose="00000500000000000000" pitchFamily="2" charset="0"/>
                <a:cs typeface="Poppins" panose="00000500000000000000" pitchFamily="2" charset="0"/>
              </a:rPr>
              <a:t>research </a:t>
            </a:r>
            <a:r>
              <a:rPr lang="en-AU" sz="1000" dirty="0">
                <a:solidFill>
                  <a:srgbClr val="494949"/>
                </a:solidFill>
                <a:latin typeface="Poppins" panose="00000500000000000000" pitchFamily="2" charset="0"/>
                <a:cs typeface="Poppins" panose="00000500000000000000" pitchFamily="2" charset="0"/>
              </a:rPr>
              <a:t>team is made up of highly qualified </a:t>
            </a:r>
            <a:r>
              <a:rPr lang="en-AU" sz="1000" spc="-5" dirty="0">
                <a:solidFill>
                  <a:srgbClr val="494949"/>
                </a:solidFill>
                <a:latin typeface="Poppins" panose="00000500000000000000" pitchFamily="2" charset="0"/>
                <a:cs typeface="Poppins" panose="00000500000000000000" pitchFamily="2" charset="0"/>
              </a:rPr>
              <a:t>researchers </a:t>
            </a:r>
            <a:r>
              <a:rPr lang="en-AU" sz="1000" dirty="0">
                <a:solidFill>
                  <a:srgbClr val="494949"/>
                </a:solidFill>
                <a:latin typeface="Poppins" panose="00000500000000000000" pitchFamily="2" charset="0"/>
                <a:cs typeface="Poppins" panose="00000500000000000000" pitchFamily="2" charset="0"/>
              </a:rPr>
              <a:t>who focus solely on </a:t>
            </a:r>
            <a:r>
              <a:rPr lang="en-AU" sz="1000" spc="-5" dirty="0">
                <a:solidFill>
                  <a:srgbClr val="494949"/>
                </a:solidFill>
                <a:latin typeface="Poppins" panose="00000500000000000000" pitchFamily="2" charset="0"/>
                <a:cs typeface="Poppins" panose="00000500000000000000" pitchFamily="2" charset="0"/>
              </a:rPr>
              <a:t>property</a:t>
            </a:r>
            <a:r>
              <a:rPr lang="en-AU" sz="1000" spc="-60" dirty="0">
                <a:solidFill>
                  <a:srgbClr val="494949"/>
                </a:solidFill>
                <a:latin typeface="Poppins" panose="00000500000000000000" pitchFamily="2" charset="0"/>
                <a:cs typeface="Poppins" panose="00000500000000000000" pitchFamily="2" charset="0"/>
              </a:rPr>
              <a:t> </a:t>
            </a:r>
            <a:r>
              <a:rPr lang="en-AU" sz="1000" dirty="0">
                <a:solidFill>
                  <a:srgbClr val="494949"/>
                </a:solidFill>
                <a:latin typeface="Poppins" panose="00000500000000000000" pitchFamily="2" charset="0"/>
                <a:cs typeface="Poppins" panose="00000500000000000000" pitchFamily="2" charset="0"/>
              </a:rPr>
              <a:t>analysis.</a:t>
            </a:r>
          </a:p>
        </p:txBody>
      </p:sp>
      <p:sp>
        <p:nvSpPr>
          <p:cNvPr id="36" name="Rectangle 35">
            <a:extLst>
              <a:ext uri="{FF2B5EF4-FFF2-40B4-BE49-F238E27FC236}">
                <a16:creationId xmlns:a16="http://schemas.microsoft.com/office/drawing/2014/main" id="{383BBFC9-E3A1-4CF9-8194-8E5B40B3FE22}"/>
              </a:ext>
            </a:extLst>
          </p:cNvPr>
          <p:cNvSpPr/>
          <p:nvPr/>
        </p:nvSpPr>
        <p:spPr>
          <a:xfrm>
            <a:off x="3950110" y="1896097"/>
            <a:ext cx="2727182" cy="338554"/>
          </a:xfrm>
          <a:prstGeom prst="rect">
            <a:avLst/>
          </a:prstGeom>
        </p:spPr>
        <p:txBody>
          <a:bodyPr wrap="square">
            <a:spAutoFit/>
          </a:bodyPr>
          <a:lstStyle/>
          <a:p>
            <a:pPr marL="12699">
              <a:spcBef>
                <a:spcPts val="100"/>
              </a:spcBef>
            </a:pPr>
            <a:r>
              <a:rPr lang="en-AU" sz="1600" spc="300" dirty="0">
                <a:solidFill>
                  <a:srgbClr val="FF0000"/>
                </a:solidFill>
                <a:latin typeface="Poppins" panose="00000500000000000000" pitchFamily="2" charset="0"/>
                <a:cs typeface="Poppins" panose="00000500000000000000" pitchFamily="2" charset="0"/>
              </a:rPr>
              <a:t>OUR KNOWLEDGE</a:t>
            </a:r>
          </a:p>
        </p:txBody>
      </p:sp>
      <p:sp>
        <p:nvSpPr>
          <p:cNvPr id="37" name="Rectangle 36">
            <a:extLst>
              <a:ext uri="{FF2B5EF4-FFF2-40B4-BE49-F238E27FC236}">
                <a16:creationId xmlns:a16="http://schemas.microsoft.com/office/drawing/2014/main" id="{2E96B709-E24A-4EA4-AE71-F0E0D6BD7071}"/>
              </a:ext>
            </a:extLst>
          </p:cNvPr>
          <p:cNvSpPr/>
          <p:nvPr/>
        </p:nvSpPr>
        <p:spPr>
          <a:xfrm>
            <a:off x="3984176" y="2258770"/>
            <a:ext cx="3122500" cy="400110"/>
          </a:xfrm>
          <a:prstGeom prst="rect">
            <a:avLst/>
          </a:prstGeom>
        </p:spPr>
        <p:txBody>
          <a:bodyPr wrap="square">
            <a:spAutoFit/>
          </a:bodyPr>
          <a:lstStyle/>
          <a:p>
            <a:r>
              <a:rPr lang="en-AU" sz="1000" dirty="0">
                <a:solidFill>
                  <a:srgbClr val="494949"/>
                </a:solidFill>
                <a:latin typeface="Poppins" panose="00000500000000000000" pitchFamily="2" charset="0"/>
                <a:cs typeface="Poppins" panose="00000500000000000000" pitchFamily="2" charset="0"/>
              </a:rPr>
              <a:t>Access to accurate and objective research is the foundation of all good property decisions.</a:t>
            </a:r>
          </a:p>
        </p:txBody>
      </p:sp>
      <p:sp>
        <p:nvSpPr>
          <p:cNvPr id="38" name="Rectangle 37">
            <a:extLst>
              <a:ext uri="{FF2B5EF4-FFF2-40B4-BE49-F238E27FC236}">
                <a16:creationId xmlns:a16="http://schemas.microsoft.com/office/drawing/2014/main" id="{2577DB43-223A-473C-81EF-7129B4EE11F4}"/>
              </a:ext>
            </a:extLst>
          </p:cNvPr>
          <p:cNvSpPr/>
          <p:nvPr/>
        </p:nvSpPr>
        <p:spPr>
          <a:xfrm>
            <a:off x="602591" y="1896097"/>
            <a:ext cx="2852063" cy="338554"/>
          </a:xfrm>
          <a:prstGeom prst="rect">
            <a:avLst/>
          </a:prstGeom>
        </p:spPr>
        <p:txBody>
          <a:bodyPr wrap="none">
            <a:spAutoFit/>
          </a:bodyPr>
          <a:lstStyle/>
          <a:p>
            <a:pPr marL="12699">
              <a:spcBef>
                <a:spcPts val="100"/>
              </a:spcBef>
            </a:pPr>
            <a:r>
              <a:rPr lang="en-AU" sz="1600" spc="300" dirty="0">
                <a:solidFill>
                  <a:srgbClr val="FF0000"/>
                </a:solidFill>
                <a:latin typeface="Poppins" panose="00000500000000000000" pitchFamily="2" charset="0"/>
                <a:cs typeface="Poppins" panose="00000500000000000000" pitchFamily="2" charset="0"/>
              </a:rPr>
              <a:t>RESEARCH SERVICES</a:t>
            </a:r>
          </a:p>
        </p:txBody>
      </p:sp>
      <p:sp>
        <p:nvSpPr>
          <p:cNvPr id="39" name="Rectangle 38">
            <a:extLst>
              <a:ext uri="{FF2B5EF4-FFF2-40B4-BE49-F238E27FC236}">
                <a16:creationId xmlns:a16="http://schemas.microsoft.com/office/drawing/2014/main" id="{277AD4E9-5C5B-4B72-B294-7537170D19B8}"/>
              </a:ext>
            </a:extLst>
          </p:cNvPr>
          <p:cNvSpPr/>
          <p:nvPr/>
        </p:nvSpPr>
        <p:spPr>
          <a:xfrm>
            <a:off x="630405" y="2269484"/>
            <a:ext cx="3321401" cy="2708434"/>
          </a:xfrm>
          <a:prstGeom prst="rect">
            <a:avLst/>
          </a:prstGeom>
        </p:spPr>
        <p:txBody>
          <a:bodyPr wrap="square">
            <a:spAutoFit/>
          </a:bodyPr>
          <a:lstStyle/>
          <a:p>
            <a:pPr>
              <a:spcAft>
                <a:spcPts val="600"/>
              </a:spcAft>
            </a:pPr>
            <a:r>
              <a:rPr lang="en-AU" sz="1000" dirty="0">
                <a:solidFill>
                  <a:srgbClr val="494949"/>
                </a:solidFill>
                <a:latin typeface="Poppins" panose="00000500000000000000" pitchFamily="2" charset="0"/>
                <a:cs typeface="Poppins" panose="00000500000000000000" pitchFamily="2" charset="0"/>
              </a:rPr>
              <a:t>Our </a:t>
            </a:r>
            <a:r>
              <a:rPr lang="en-AU" sz="1000" spc="-5" dirty="0">
                <a:solidFill>
                  <a:srgbClr val="494949"/>
                </a:solidFill>
                <a:latin typeface="Poppins" panose="00000500000000000000" pitchFamily="2" charset="0"/>
                <a:cs typeface="Poppins" panose="00000500000000000000" pitchFamily="2" charset="0"/>
              </a:rPr>
              <a:t>research </a:t>
            </a:r>
            <a:r>
              <a:rPr lang="en-AU" sz="1000" dirty="0">
                <a:solidFill>
                  <a:srgbClr val="494949"/>
                </a:solidFill>
                <a:latin typeface="Poppins" panose="00000500000000000000" pitchFamily="2" charset="0"/>
                <a:cs typeface="Poppins" panose="00000500000000000000" pitchFamily="2" charset="0"/>
              </a:rPr>
              <a:t>services span over every suburb, LGA,</a:t>
            </a:r>
            <a:r>
              <a:rPr lang="en-AU" sz="1000" spc="-95" dirty="0">
                <a:solidFill>
                  <a:srgbClr val="494949"/>
                </a:solidFill>
                <a:latin typeface="Poppins" panose="00000500000000000000" pitchFamily="2" charset="0"/>
                <a:cs typeface="Poppins" panose="00000500000000000000" pitchFamily="2" charset="0"/>
              </a:rPr>
              <a:t> </a:t>
            </a:r>
            <a:r>
              <a:rPr lang="en-AU" sz="1000" dirty="0">
                <a:solidFill>
                  <a:srgbClr val="494949"/>
                </a:solidFill>
                <a:latin typeface="Poppins" panose="00000500000000000000" pitchFamily="2" charset="0"/>
                <a:cs typeface="Poppins" panose="00000500000000000000" pitchFamily="2" charset="0"/>
              </a:rPr>
              <a:t>and  state within Australia; </a:t>
            </a:r>
            <a:r>
              <a:rPr lang="en-AU" sz="1000" spc="-5" dirty="0">
                <a:solidFill>
                  <a:srgbClr val="494949"/>
                </a:solidFill>
                <a:latin typeface="Poppins" panose="00000500000000000000" pitchFamily="2" charset="0"/>
                <a:cs typeface="Poppins" panose="00000500000000000000" pitchFamily="2" charset="0"/>
              </a:rPr>
              <a:t>captured </a:t>
            </a:r>
            <a:r>
              <a:rPr lang="en-AU" sz="1000" dirty="0">
                <a:solidFill>
                  <a:srgbClr val="494949"/>
                </a:solidFill>
                <a:latin typeface="Poppins" panose="00000500000000000000" pitchFamily="2" charset="0"/>
                <a:cs typeface="Poppins" panose="00000500000000000000" pitchFamily="2" charset="0"/>
              </a:rPr>
              <a:t>in a variety of </a:t>
            </a:r>
            <a:r>
              <a:rPr lang="en-AU" sz="1000" spc="-5" dirty="0">
                <a:solidFill>
                  <a:srgbClr val="494949"/>
                </a:solidFill>
                <a:latin typeface="Poppins" panose="00000500000000000000" pitchFamily="2" charset="0"/>
                <a:cs typeface="Poppins" panose="00000500000000000000" pitchFamily="2" charset="0"/>
              </a:rPr>
              <a:t>standard  </a:t>
            </a:r>
            <a:r>
              <a:rPr lang="en-AU" sz="1000" dirty="0">
                <a:solidFill>
                  <a:srgbClr val="494949"/>
                </a:solidFill>
                <a:latin typeface="Poppins" panose="00000500000000000000" pitchFamily="2" charset="0"/>
                <a:cs typeface="Poppins" panose="00000500000000000000" pitchFamily="2" charset="0"/>
              </a:rPr>
              <a:t>and customised</a:t>
            </a:r>
            <a:r>
              <a:rPr lang="en-AU" sz="1000" spc="-5" dirty="0">
                <a:solidFill>
                  <a:srgbClr val="494949"/>
                </a:solidFill>
                <a:latin typeface="Poppins" panose="00000500000000000000" pitchFamily="2" charset="0"/>
                <a:cs typeface="Poppins" panose="00000500000000000000" pitchFamily="2" charset="0"/>
              </a:rPr>
              <a:t> products, and include:</a:t>
            </a:r>
            <a:endParaRPr lang="en-AU" sz="1000" dirty="0">
              <a:solidFill>
                <a:srgbClr val="494949"/>
              </a:solidFill>
              <a:latin typeface="Poppins" panose="00000500000000000000" pitchFamily="2" charset="0"/>
              <a:cs typeface="Poppins" panose="00000500000000000000" pitchFamily="2" charset="0"/>
            </a:endParaRPr>
          </a:p>
          <a:p>
            <a:pPr marL="171450" indent="-171450">
              <a:spcAft>
                <a:spcPts val="600"/>
              </a:spcAft>
              <a:buFont typeface="Arial" panose="020B0604020202020204" pitchFamily="34" charset="0"/>
              <a:buChar char="•"/>
            </a:pPr>
            <a:r>
              <a:rPr lang="en-AU" sz="1000" dirty="0">
                <a:solidFill>
                  <a:srgbClr val="494949"/>
                </a:solidFill>
                <a:latin typeface="Poppins" panose="00000500000000000000" pitchFamily="2" charset="0"/>
                <a:cs typeface="Poppins" panose="00000500000000000000" pitchFamily="2" charset="0"/>
              </a:rPr>
              <a:t>Advisory and consultancy</a:t>
            </a:r>
          </a:p>
          <a:p>
            <a:pPr marL="171450" indent="-171450">
              <a:spcAft>
                <a:spcPts val="600"/>
              </a:spcAft>
              <a:buFont typeface="Arial" panose="020B0604020202020204" pitchFamily="34" charset="0"/>
              <a:buChar char="•"/>
            </a:pPr>
            <a:r>
              <a:rPr lang="en-AU" sz="1000" dirty="0">
                <a:solidFill>
                  <a:srgbClr val="494949"/>
                </a:solidFill>
                <a:latin typeface="Poppins" panose="00000500000000000000" pitchFamily="2" charset="0"/>
                <a:cs typeface="Poppins" panose="00000500000000000000" pitchFamily="2" charset="0"/>
              </a:rPr>
              <a:t>Market analysis including profiling and trends</a:t>
            </a:r>
          </a:p>
          <a:p>
            <a:pPr marL="171450" indent="-171450">
              <a:spcAft>
                <a:spcPts val="600"/>
              </a:spcAft>
              <a:buFont typeface="Arial" panose="020B0604020202020204" pitchFamily="34" charset="0"/>
              <a:buChar char="•"/>
            </a:pPr>
            <a:r>
              <a:rPr lang="en-AU" sz="1000" dirty="0">
                <a:solidFill>
                  <a:srgbClr val="494949"/>
                </a:solidFill>
                <a:latin typeface="Poppins" panose="00000500000000000000" pitchFamily="2" charset="0"/>
                <a:cs typeface="Poppins" panose="00000500000000000000" pitchFamily="2" charset="0"/>
              </a:rPr>
              <a:t>Primary qualitative and quantitative research</a:t>
            </a:r>
          </a:p>
          <a:p>
            <a:pPr marL="171450" indent="-171450">
              <a:spcAft>
                <a:spcPts val="600"/>
              </a:spcAft>
              <a:buFont typeface="Arial" panose="020B0604020202020204" pitchFamily="34" charset="0"/>
              <a:buChar char="•"/>
            </a:pPr>
            <a:r>
              <a:rPr lang="en-AU" sz="1000" dirty="0">
                <a:solidFill>
                  <a:srgbClr val="494949"/>
                </a:solidFill>
                <a:latin typeface="Poppins" panose="00000500000000000000" pitchFamily="2" charset="0"/>
                <a:cs typeface="Poppins" panose="00000500000000000000" pitchFamily="2" charset="0"/>
              </a:rPr>
              <a:t>Demographic and target market analysis</a:t>
            </a:r>
          </a:p>
          <a:p>
            <a:pPr marL="171450" indent="-171450">
              <a:spcAft>
                <a:spcPts val="600"/>
              </a:spcAft>
              <a:buFont typeface="Arial" panose="020B0604020202020204" pitchFamily="34" charset="0"/>
              <a:buChar char="•"/>
            </a:pPr>
            <a:r>
              <a:rPr lang="en-AU" sz="1000" dirty="0">
                <a:solidFill>
                  <a:srgbClr val="494949"/>
                </a:solidFill>
                <a:latin typeface="Poppins" panose="00000500000000000000" pitchFamily="2" charset="0"/>
                <a:cs typeface="Poppins" panose="00000500000000000000" pitchFamily="2" charset="0"/>
              </a:rPr>
              <a:t>Geographic information mapping</a:t>
            </a:r>
          </a:p>
          <a:p>
            <a:pPr marL="171450" indent="-171450">
              <a:spcAft>
                <a:spcPts val="600"/>
              </a:spcAft>
              <a:buFont typeface="Arial" panose="020B0604020202020204" pitchFamily="34" charset="0"/>
              <a:buChar char="•"/>
            </a:pPr>
            <a:r>
              <a:rPr lang="en-AU" sz="1000" dirty="0">
                <a:solidFill>
                  <a:srgbClr val="494949"/>
                </a:solidFill>
                <a:latin typeface="Poppins" panose="00000500000000000000" pitchFamily="2" charset="0"/>
                <a:cs typeface="Poppins" panose="00000500000000000000" pitchFamily="2" charset="0"/>
              </a:rPr>
              <a:t>Project analysis including product and pricing recommendations</a:t>
            </a:r>
          </a:p>
          <a:p>
            <a:pPr marL="171450" indent="-171450">
              <a:spcAft>
                <a:spcPts val="600"/>
              </a:spcAft>
              <a:buFont typeface="Arial" panose="020B0604020202020204" pitchFamily="34" charset="0"/>
              <a:buChar char="•"/>
            </a:pPr>
            <a:r>
              <a:rPr lang="en-AU" sz="1000" dirty="0">
                <a:solidFill>
                  <a:srgbClr val="494949"/>
                </a:solidFill>
                <a:latin typeface="Poppins" panose="00000500000000000000" pitchFamily="2" charset="0"/>
                <a:cs typeface="Poppins" panose="00000500000000000000" pitchFamily="2" charset="0"/>
              </a:rPr>
              <a:t>Rental and investment return analysis</a:t>
            </a:r>
          </a:p>
          <a:p>
            <a:pPr marL="171450" indent="-171450">
              <a:spcAft>
                <a:spcPts val="600"/>
              </a:spcAft>
              <a:buFont typeface="Arial" panose="020B0604020202020204" pitchFamily="34" charset="0"/>
              <a:buChar char="•"/>
            </a:pPr>
            <a:endParaRPr lang="en-AU" sz="1000" dirty="0">
              <a:solidFill>
                <a:srgbClr val="494949"/>
              </a:solidFill>
              <a:latin typeface="Poppins" panose="00000500000000000000" pitchFamily="2" charset="0"/>
              <a:cs typeface="Poppins" panose="00000500000000000000" pitchFamily="2" charset="0"/>
            </a:endParaRPr>
          </a:p>
        </p:txBody>
      </p:sp>
      <p:pic>
        <p:nvPicPr>
          <p:cNvPr id="49" name="Picture 48">
            <a:extLst>
              <a:ext uri="{FF2B5EF4-FFF2-40B4-BE49-F238E27FC236}">
                <a16:creationId xmlns:a16="http://schemas.microsoft.com/office/drawing/2014/main" id="{1268F7A2-8669-41E4-B8E4-FC9BB8A48A0B}"/>
              </a:ext>
            </a:extLst>
          </p:cNvPr>
          <p:cNvPicPr>
            <a:picLocks noChangeAspect="1"/>
          </p:cNvPicPr>
          <p:nvPr/>
        </p:nvPicPr>
        <p:blipFill>
          <a:blip r:embed="rId2"/>
          <a:srcRect/>
          <a:stretch/>
        </p:blipFill>
        <p:spPr>
          <a:xfrm>
            <a:off x="5634582" y="7583946"/>
            <a:ext cx="1339285" cy="1339285"/>
          </a:xfrm>
          <a:prstGeom prst="round2DiagRect">
            <a:avLst>
              <a:gd name="adj1" fmla="val 16667"/>
              <a:gd name="adj2" fmla="val 12491"/>
            </a:avLst>
          </a:prstGeom>
          <a:ln>
            <a:noFill/>
          </a:ln>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0E8FAD27-43A4-D5C2-5E43-17311EBF4811}"/>
              </a:ext>
            </a:extLst>
          </p:cNvPr>
          <p:cNvPicPr>
            <a:picLocks noChangeAspect="1"/>
          </p:cNvPicPr>
          <p:nvPr/>
        </p:nvPicPr>
        <p:blipFill>
          <a:blip r:embed="rId3"/>
          <a:srcRect/>
          <a:stretch/>
        </p:blipFill>
        <p:spPr>
          <a:xfrm>
            <a:off x="2363003" y="632234"/>
            <a:ext cx="2833668" cy="663707"/>
          </a:xfrm>
          <a:prstGeom prst="rect">
            <a:avLst/>
          </a:prstGeom>
        </p:spPr>
      </p:pic>
      <p:sp>
        <p:nvSpPr>
          <p:cNvPr id="10" name="Rectangle 9">
            <a:extLst>
              <a:ext uri="{FF2B5EF4-FFF2-40B4-BE49-F238E27FC236}">
                <a16:creationId xmlns:a16="http://schemas.microsoft.com/office/drawing/2014/main" id="{D35A364E-A092-C456-D85D-9D08B2AD82EF}"/>
              </a:ext>
            </a:extLst>
          </p:cNvPr>
          <p:cNvSpPr/>
          <p:nvPr/>
        </p:nvSpPr>
        <p:spPr>
          <a:xfrm>
            <a:off x="519908" y="8034761"/>
            <a:ext cx="4711791" cy="369332"/>
          </a:xfrm>
          <a:prstGeom prst="rect">
            <a:avLst/>
          </a:prstGeom>
        </p:spPr>
        <p:txBody>
          <a:bodyPr wrap="square">
            <a:spAutoFit/>
          </a:bodyPr>
          <a:lstStyle/>
          <a:p>
            <a:pPr>
              <a:tabLst>
                <a:tab pos="182563" algn="l"/>
              </a:tabLst>
            </a:pPr>
            <a:r>
              <a:rPr lang="en-AU" spc="300" dirty="0">
                <a:solidFill>
                  <a:schemeClr val="bg1"/>
                </a:solidFill>
                <a:latin typeface="Poppins SemiBold" panose="00000700000000000000" pitchFamily="2" charset="0"/>
                <a:cs typeface="Poppins SemiBold" panose="00000700000000000000" pitchFamily="2" charset="0"/>
              </a:rPr>
              <a:t>GET IN TOUCH WITH US TODAY</a:t>
            </a:r>
          </a:p>
        </p:txBody>
      </p:sp>
      <p:sp>
        <p:nvSpPr>
          <p:cNvPr id="14" name="Rectangle 13">
            <a:extLst>
              <a:ext uri="{FF2B5EF4-FFF2-40B4-BE49-F238E27FC236}">
                <a16:creationId xmlns:a16="http://schemas.microsoft.com/office/drawing/2014/main" id="{1DA6B016-6B71-BFC4-ED4B-3ADA8D8E1DCC}"/>
              </a:ext>
            </a:extLst>
          </p:cNvPr>
          <p:cNvSpPr/>
          <p:nvPr/>
        </p:nvSpPr>
        <p:spPr>
          <a:xfrm>
            <a:off x="1653620" y="1465492"/>
            <a:ext cx="4592979" cy="307777"/>
          </a:xfrm>
          <a:prstGeom prst="rect">
            <a:avLst/>
          </a:prstGeom>
        </p:spPr>
        <p:txBody>
          <a:bodyPr wrap="square">
            <a:spAutoFit/>
          </a:bodyPr>
          <a:lstStyle/>
          <a:p>
            <a:pPr>
              <a:spcAft>
                <a:spcPts val="600"/>
              </a:spcAft>
            </a:pPr>
            <a:r>
              <a:rPr lang="en-AU" sz="1400" i="1" dirty="0">
                <a:solidFill>
                  <a:srgbClr val="494949"/>
                </a:solidFill>
                <a:latin typeface="Poppins" panose="00000500000000000000" pitchFamily="2" charset="0"/>
                <a:cs typeface="Poppins" panose="00000500000000000000" pitchFamily="2" charset="0"/>
              </a:rPr>
              <a:t>Your home of the latest property market insights.</a:t>
            </a:r>
          </a:p>
        </p:txBody>
      </p:sp>
      <p:pic>
        <p:nvPicPr>
          <p:cNvPr id="24" name="Picture 23" descr="A white arrow on a black background&#10;&#10;Description automatically generated">
            <a:extLst>
              <a:ext uri="{FF2B5EF4-FFF2-40B4-BE49-F238E27FC236}">
                <a16:creationId xmlns:a16="http://schemas.microsoft.com/office/drawing/2014/main" id="{2DC5384A-3FB0-EF95-C56C-D0DB91B52E44}"/>
              </a:ext>
            </a:extLst>
          </p:cNvPr>
          <p:cNvPicPr>
            <a:picLocks noChangeAspect="1"/>
          </p:cNvPicPr>
          <p:nvPr/>
        </p:nvPicPr>
        <p:blipFill>
          <a:blip r:embed="rId4"/>
          <a:stretch>
            <a:fillRect/>
          </a:stretch>
        </p:blipFill>
        <p:spPr>
          <a:xfrm rot="5400000" flipH="1">
            <a:off x="4961719" y="8112136"/>
            <a:ext cx="469904" cy="195096"/>
          </a:xfrm>
          <a:prstGeom prst="rect">
            <a:avLst/>
          </a:prstGeom>
        </p:spPr>
      </p:pic>
      <p:grpSp>
        <p:nvGrpSpPr>
          <p:cNvPr id="4" name="Group 3">
            <a:extLst>
              <a:ext uri="{FF2B5EF4-FFF2-40B4-BE49-F238E27FC236}">
                <a16:creationId xmlns:a16="http://schemas.microsoft.com/office/drawing/2014/main" id="{F169F1C9-547E-45AB-0783-ADCCB5C63443}"/>
              </a:ext>
            </a:extLst>
          </p:cNvPr>
          <p:cNvGrpSpPr/>
          <p:nvPr/>
        </p:nvGrpSpPr>
        <p:grpSpPr>
          <a:xfrm>
            <a:off x="450758" y="8800467"/>
            <a:ext cx="6975496" cy="1550594"/>
            <a:chOff x="450758" y="8657486"/>
            <a:chExt cx="6975496" cy="1550594"/>
          </a:xfrm>
        </p:grpSpPr>
        <p:pic>
          <p:nvPicPr>
            <p:cNvPr id="40" name="Picture 39" descr="A black phone in a circle&#10;&#10;Description automatically generated">
              <a:extLst>
                <a:ext uri="{FF2B5EF4-FFF2-40B4-BE49-F238E27FC236}">
                  <a16:creationId xmlns:a16="http://schemas.microsoft.com/office/drawing/2014/main" id="{F831B474-1BC5-2E7B-049B-F90EAB4240A5}"/>
                </a:ext>
              </a:extLst>
            </p:cNvPr>
            <p:cNvPicPr>
              <a:picLocks noChangeAspect="1"/>
            </p:cNvPicPr>
            <p:nvPr/>
          </p:nvPicPr>
          <p:blipFill>
            <a:blip r:embed="rId5"/>
            <a:stretch>
              <a:fillRect/>
            </a:stretch>
          </p:blipFill>
          <p:spPr>
            <a:xfrm>
              <a:off x="787170" y="9372930"/>
              <a:ext cx="246309" cy="246309"/>
            </a:xfrm>
            <a:prstGeom prst="rect">
              <a:avLst/>
            </a:prstGeom>
          </p:spPr>
        </p:pic>
        <p:sp>
          <p:nvSpPr>
            <p:cNvPr id="47" name="Rectangle 46">
              <a:extLst>
                <a:ext uri="{FF2B5EF4-FFF2-40B4-BE49-F238E27FC236}">
                  <a16:creationId xmlns:a16="http://schemas.microsoft.com/office/drawing/2014/main" id="{A8D0CCC9-6045-4910-9092-586FF0655078}"/>
                </a:ext>
              </a:extLst>
            </p:cNvPr>
            <p:cNvSpPr/>
            <p:nvPr/>
          </p:nvSpPr>
          <p:spPr>
            <a:xfrm>
              <a:off x="828777" y="9356565"/>
              <a:ext cx="3489223" cy="851515"/>
            </a:xfrm>
            <a:prstGeom prst="rect">
              <a:avLst/>
            </a:prstGeom>
          </p:spPr>
          <p:txBody>
            <a:bodyPr wrap="square">
              <a:spAutoFit/>
            </a:bodyPr>
            <a:lstStyle/>
            <a:p>
              <a:pPr>
                <a:spcAft>
                  <a:spcPts val="800"/>
                </a:spcAft>
                <a:tabLst>
                  <a:tab pos="182563" algn="l"/>
                </a:tabLst>
              </a:pPr>
              <a:r>
                <a:rPr lang="en-AU" sz="1200" spc="150" dirty="0">
                  <a:solidFill>
                    <a:srgbClr val="494949"/>
                  </a:solidFill>
                  <a:latin typeface="Poppins" panose="00000500000000000000" pitchFamily="2" charset="0"/>
                  <a:cs typeface="Poppins" panose="00000500000000000000" pitchFamily="2" charset="0"/>
                </a:rPr>
                <a:t>	+61 2 6947 1722</a:t>
              </a:r>
            </a:p>
            <a:p>
              <a:pPr>
                <a:spcAft>
                  <a:spcPts val="800"/>
                </a:spcAft>
                <a:tabLst>
                  <a:tab pos="182563" algn="l"/>
                </a:tabLst>
              </a:pPr>
              <a:r>
                <a:rPr lang="en-AU" sz="1200" spc="150" dirty="0">
                  <a:solidFill>
                    <a:srgbClr val="494949"/>
                  </a:solidFill>
                  <a:latin typeface="Poppins" panose="00000500000000000000" pitchFamily="2" charset="0"/>
                  <a:cs typeface="Poppins" panose="00000500000000000000" pitchFamily="2" charset="0"/>
                </a:rPr>
                <a:t>	sales@prdtumut.com.au</a:t>
              </a:r>
            </a:p>
            <a:p>
              <a:pPr>
                <a:spcAft>
                  <a:spcPts val="800"/>
                </a:spcAft>
                <a:tabLst>
                  <a:tab pos="182563" algn="l"/>
                </a:tabLst>
              </a:pPr>
              <a:r>
                <a:rPr lang="en-AU" sz="1200" b="1" spc="150" dirty="0">
                  <a:solidFill>
                    <a:srgbClr val="494949"/>
                  </a:solidFill>
                  <a:latin typeface="Poppins" panose="00000500000000000000" pitchFamily="2" charset="0"/>
                  <a:cs typeface="Poppins" panose="00000500000000000000" pitchFamily="2" charset="0"/>
                </a:rPr>
                <a:t>	</a:t>
              </a:r>
              <a:r>
                <a:rPr lang="en-AU" sz="1200" b="1" spc="150" dirty="0">
                  <a:solidFill>
                    <a:srgbClr val="FF0000"/>
                  </a:solidFill>
                  <a:latin typeface="Poppins SemiBold" panose="00000700000000000000" pitchFamily="2" charset="0"/>
                  <a:cs typeface="Poppins SemiBold" panose="00000700000000000000" pitchFamily="2" charset="0"/>
                  <a:hlinkClick r:id="rId6">
                    <a:extLst>
                      <a:ext uri="{A12FA001-AC4F-418D-AE19-62706E023703}">
                        <ahyp:hlinkClr xmlns:ahyp="http://schemas.microsoft.com/office/drawing/2018/hyperlinkcolor" val="tx"/>
                      </a:ext>
                    </a:extLst>
                  </a:hlinkClick>
                </a:rPr>
                <a:t>PRD</a:t>
              </a:r>
              <a:r>
                <a:rPr lang="en-AU" sz="1200" spc="150" dirty="0">
                  <a:solidFill>
                    <a:srgbClr val="58595B"/>
                  </a:solidFill>
                  <a:latin typeface="Poppins SemiBold" panose="00000700000000000000" pitchFamily="2" charset="0"/>
                  <a:cs typeface="Poppins SemiBold" panose="00000700000000000000" pitchFamily="2" charset="0"/>
                  <a:hlinkClick r:id="rId6">
                    <a:extLst>
                      <a:ext uri="{A12FA001-AC4F-418D-AE19-62706E023703}">
                        <ahyp:hlinkClr xmlns:ahyp="http://schemas.microsoft.com/office/drawing/2018/hyperlinkcolor" val="tx"/>
                      </a:ext>
                    </a:extLst>
                  </a:hlinkClick>
                </a:rPr>
                <a:t>.</a:t>
              </a:r>
              <a:r>
                <a:rPr lang="en-AU" sz="1200" spc="150" dirty="0">
                  <a:solidFill>
                    <a:srgbClr val="58595B"/>
                  </a:solidFill>
                  <a:latin typeface="Poppins" panose="00000500000000000000" pitchFamily="2" charset="0"/>
                  <a:cs typeface="Poppins" panose="00000500000000000000" pitchFamily="2" charset="0"/>
                  <a:hlinkClick r:id="rId6">
                    <a:extLst>
                      <a:ext uri="{A12FA001-AC4F-418D-AE19-62706E023703}">
                        <ahyp:hlinkClr xmlns:ahyp="http://schemas.microsoft.com/office/drawing/2018/hyperlinkcolor" val="tx"/>
                      </a:ext>
                    </a:extLst>
                  </a:hlinkClick>
                </a:rPr>
                <a:t>com.au/</a:t>
              </a:r>
              <a:r>
                <a:rPr lang="en-AU" sz="1200" spc="150" dirty="0" err="1">
                  <a:solidFill>
                    <a:srgbClr val="58595B"/>
                  </a:solidFill>
                  <a:latin typeface="Poppins" panose="00000500000000000000" pitchFamily="2" charset="0"/>
                  <a:cs typeface="Poppins" panose="00000500000000000000" pitchFamily="2" charset="0"/>
                  <a:hlinkClick r:id="rId6">
                    <a:extLst>
                      <a:ext uri="{A12FA001-AC4F-418D-AE19-62706E023703}">
                        <ahyp:hlinkClr xmlns:ahyp="http://schemas.microsoft.com/office/drawing/2018/hyperlinkcolor" val="tx"/>
                      </a:ext>
                    </a:extLst>
                  </a:hlinkClick>
                </a:rPr>
                <a:t>tumut</a:t>
              </a:r>
              <a:r>
                <a:rPr lang="en-AU" sz="1200" spc="150" dirty="0">
                  <a:solidFill>
                    <a:srgbClr val="58595B"/>
                  </a:solidFill>
                  <a:latin typeface="Poppins" panose="00000500000000000000" pitchFamily="2" charset="0"/>
                  <a:cs typeface="Poppins" panose="00000500000000000000" pitchFamily="2" charset="0"/>
                  <a:hlinkClick r:id="rId6">
                    <a:extLst>
                      <a:ext uri="{A12FA001-AC4F-418D-AE19-62706E023703}">
                        <ahyp:hlinkClr xmlns:ahyp="http://schemas.microsoft.com/office/drawing/2018/hyperlinkcolor" val="tx"/>
                      </a:ext>
                    </a:extLst>
                  </a:hlinkClick>
                </a:rPr>
                <a:t>/</a:t>
              </a:r>
              <a:endParaRPr lang="en-AU" sz="1200" spc="150" dirty="0">
                <a:solidFill>
                  <a:srgbClr val="494949"/>
                </a:solidFill>
                <a:latin typeface="Poppins" panose="00000500000000000000" pitchFamily="2" charset="0"/>
                <a:cs typeface="Poppins" panose="00000500000000000000" pitchFamily="2" charset="0"/>
              </a:endParaRPr>
            </a:p>
          </p:txBody>
        </p:sp>
        <p:sp>
          <p:nvSpPr>
            <p:cNvPr id="48" name="Rectangle 47">
              <a:extLst>
                <a:ext uri="{FF2B5EF4-FFF2-40B4-BE49-F238E27FC236}">
                  <a16:creationId xmlns:a16="http://schemas.microsoft.com/office/drawing/2014/main" id="{CA944F96-0B60-450B-8C67-01DD0A040B4C}"/>
                </a:ext>
              </a:extLst>
            </p:cNvPr>
            <p:cNvSpPr/>
            <p:nvPr/>
          </p:nvSpPr>
          <p:spPr>
            <a:xfrm>
              <a:off x="4239366" y="9315652"/>
              <a:ext cx="3186888" cy="538609"/>
            </a:xfrm>
            <a:prstGeom prst="rect">
              <a:avLst/>
            </a:prstGeom>
          </p:spPr>
          <p:txBody>
            <a:bodyPr wrap="square">
              <a:spAutoFit/>
            </a:bodyPr>
            <a:lstStyle/>
            <a:p>
              <a:pPr>
                <a:spcAft>
                  <a:spcPts val="600"/>
                </a:spcAft>
                <a:tabLst>
                  <a:tab pos="182563" algn="l"/>
                </a:tabLst>
              </a:pPr>
              <a:r>
                <a:rPr lang="en-AU" sz="1200" spc="150" dirty="0">
                  <a:solidFill>
                    <a:srgbClr val="494949"/>
                  </a:solidFill>
                  <a:latin typeface="Poppins" panose="00000500000000000000" pitchFamily="2" charset="0"/>
                  <a:cs typeface="Poppins" panose="00000500000000000000" pitchFamily="2" charset="0"/>
                </a:rPr>
                <a:t>  2/81 Wynyard Street,</a:t>
              </a:r>
            </a:p>
            <a:p>
              <a:pPr>
                <a:spcAft>
                  <a:spcPts val="600"/>
                </a:spcAft>
                <a:tabLst>
                  <a:tab pos="182563" algn="l"/>
                </a:tabLst>
              </a:pPr>
              <a:r>
                <a:rPr lang="en-AU" sz="1200" spc="150" dirty="0">
                  <a:solidFill>
                    <a:srgbClr val="494949"/>
                  </a:solidFill>
                  <a:latin typeface="Poppins" panose="00000500000000000000" pitchFamily="2" charset="0"/>
                  <a:cs typeface="Poppins" panose="00000500000000000000" pitchFamily="2" charset="0"/>
                </a:rPr>
                <a:t>  Tumut, NSW, 2720</a:t>
              </a:r>
            </a:p>
          </p:txBody>
        </p:sp>
        <p:sp>
          <p:nvSpPr>
            <p:cNvPr id="11" name="Rectangle 10">
              <a:extLst>
                <a:ext uri="{FF2B5EF4-FFF2-40B4-BE49-F238E27FC236}">
                  <a16:creationId xmlns:a16="http://schemas.microsoft.com/office/drawing/2014/main" id="{2D1EB395-0572-C35B-77CB-B8452ADD16BB}"/>
                </a:ext>
              </a:extLst>
            </p:cNvPr>
            <p:cNvSpPr/>
            <p:nvPr/>
          </p:nvSpPr>
          <p:spPr>
            <a:xfrm>
              <a:off x="450758" y="8657486"/>
              <a:ext cx="6513584" cy="553998"/>
            </a:xfrm>
            <a:prstGeom prst="rect">
              <a:avLst/>
            </a:prstGeom>
          </p:spPr>
          <p:txBody>
            <a:bodyPr wrap="square">
              <a:spAutoFit/>
            </a:bodyPr>
            <a:lstStyle/>
            <a:p>
              <a:pPr algn="ctr">
                <a:tabLst>
                  <a:tab pos="182563" algn="l"/>
                </a:tabLst>
              </a:pPr>
              <a:r>
                <a:rPr lang="en-AU" sz="1600" spc="300" dirty="0">
                  <a:solidFill>
                    <a:srgbClr val="FF0000"/>
                  </a:solidFill>
                  <a:latin typeface="Poppins SemiBold" panose="00000700000000000000" pitchFamily="2" charset="0"/>
                  <a:cs typeface="Poppins SemiBold" panose="00000700000000000000" pitchFamily="2" charset="0"/>
                </a:rPr>
                <a:t>PRD Tumut</a:t>
              </a:r>
            </a:p>
            <a:p>
              <a:pPr algn="ctr">
                <a:tabLst>
                  <a:tab pos="182563" algn="l"/>
                </a:tabLst>
              </a:pPr>
              <a:r>
                <a:rPr lang="en-AU" sz="1400" i="1" spc="300" dirty="0">
                  <a:solidFill>
                    <a:srgbClr val="494949"/>
                  </a:solidFill>
                  <a:latin typeface="Poppins" panose="00000500000000000000" pitchFamily="2" charset="0"/>
                  <a:cs typeface="Poppins" panose="00000500000000000000" pitchFamily="2" charset="0"/>
                </a:rPr>
                <a:t>Your trusted local real estate agency</a:t>
              </a:r>
            </a:p>
          </p:txBody>
        </p:sp>
        <p:pic>
          <p:nvPicPr>
            <p:cNvPr id="25" name="Picture 24">
              <a:extLst>
                <a:ext uri="{FF2B5EF4-FFF2-40B4-BE49-F238E27FC236}">
                  <a16:creationId xmlns:a16="http://schemas.microsoft.com/office/drawing/2014/main" id="{BF96E056-0076-692E-532C-FBC06A57D867}"/>
                </a:ext>
              </a:extLst>
            </p:cNvPr>
            <p:cNvPicPr>
              <a:picLocks noChangeAspect="1"/>
            </p:cNvPicPr>
            <p:nvPr/>
          </p:nvPicPr>
          <p:blipFill>
            <a:blip r:embed="rId7"/>
            <a:srcRect/>
            <a:stretch/>
          </p:blipFill>
          <p:spPr>
            <a:xfrm>
              <a:off x="790723" y="9660599"/>
              <a:ext cx="239208" cy="239208"/>
            </a:xfrm>
            <a:prstGeom prst="rect">
              <a:avLst/>
            </a:prstGeom>
          </p:spPr>
        </p:pic>
        <p:pic>
          <p:nvPicPr>
            <p:cNvPr id="32" name="Picture 31" descr="A black and white logo&#10;&#10;Description automatically generated">
              <a:extLst>
                <a:ext uri="{FF2B5EF4-FFF2-40B4-BE49-F238E27FC236}">
                  <a16:creationId xmlns:a16="http://schemas.microsoft.com/office/drawing/2014/main" id="{B3C23D86-DB86-F32A-12EE-09EE3DD1B2E0}"/>
                </a:ext>
              </a:extLst>
            </p:cNvPr>
            <p:cNvPicPr>
              <a:picLocks noChangeAspect="1"/>
            </p:cNvPicPr>
            <p:nvPr/>
          </p:nvPicPr>
          <p:blipFill>
            <a:blip r:embed="rId8"/>
            <a:stretch>
              <a:fillRect/>
            </a:stretch>
          </p:blipFill>
          <p:spPr>
            <a:xfrm>
              <a:off x="4089599" y="9337185"/>
              <a:ext cx="239209" cy="239209"/>
            </a:xfrm>
            <a:prstGeom prst="rect">
              <a:avLst/>
            </a:prstGeom>
          </p:spPr>
        </p:pic>
        <p:pic>
          <p:nvPicPr>
            <p:cNvPr id="41" name="Picture 40">
              <a:extLst>
                <a:ext uri="{FF2B5EF4-FFF2-40B4-BE49-F238E27FC236}">
                  <a16:creationId xmlns:a16="http://schemas.microsoft.com/office/drawing/2014/main" id="{C3A3B4F5-E92A-5631-E94B-758451BCE8FB}"/>
                </a:ext>
              </a:extLst>
            </p:cNvPr>
            <p:cNvPicPr>
              <a:picLocks noChangeAspect="1"/>
            </p:cNvPicPr>
            <p:nvPr/>
          </p:nvPicPr>
          <p:blipFill>
            <a:blip r:embed="rId9"/>
            <a:srcRect/>
            <a:stretch/>
          </p:blipFill>
          <p:spPr>
            <a:xfrm>
              <a:off x="787163" y="9941167"/>
              <a:ext cx="239208" cy="239208"/>
            </a:xfrm>
            <a:prstGeom prst="rect">
              <a:avLst/>
            </a:prstGeom>
          </p:spPr>
        </p:pic>
      </p:grpSp>
      <p:sp>
        <p:nvSpPr>
          <p:cNvPr id="5" name="Rectangle 4">
            <a:extLst>
              <a:ext uri="{FF2B5EF4-FFF2-40B4-BE49-F238E27FC236}">
                <a16:creationId xmlns:a16="http://schemas.microsoft.com/office/drawing/2014/main" id="{FF7420B0-DA99-58A3-BDA3-6FF3412F7E14}"/>
              </a:ext>
            </a:extLst>
          </p:cNvPr>
          <p:cNvSpPr/>
          <p:nvPr/>
        </p:nvSpPr>
        <p:spPr>
          <a:xfrm>
            <a:off x="2776362" y="6650922"/>
            <a:ext cx="2104270" cy="805349"/>
          </a:xfrm>
          <a:prstGeom prst="rect">
            <a:avLst/>
          </a:prstGeom>
        </p:spPr>
        <p:txBody>
          <a:bodyPr wrap="square">
            <a:spAutoFit/>
          </a:bodyPr>
          <a:lstStyle/>
          <a:p>
            <a:pPr algn="ctr">
              <a:spcAft>
                <a:spcPts val="800"/>
              </a:spcAft>
              <a:tabLst>
                <a:tab pos="296863" algn="l"/>
              </a:tabLst>
            </a:pPr>
            <a:r>
              <a:rPr lang="en-AU" sz="1100" dirty="0">
                <a:solidFill>
                  <a:srgbClr val="FF0000"/>
                </a:solidFill>
                <a:latin typeface="Poppins" panose="00000500000000000000" pitchFamily="2" charset="0"/>
                <a:cs typeface="Poppins" panose="00000500000000000000" pitchFamily="2" charset="0"/>
              </a:rPr>
              <a:t>Jed Masters</a:t>
            </a:r>
          </a:p>
          <a:p>
            <a:pPr algn="ctr">
              <a:spcAft>
                <a:spcPts val="800"/>
              </a:spcAft>
              <a:tabLst>
                <a:tab pos="296863" algn="l"/>
              </a:tabLst>
            </a:pPr>
            <a:r>
              <a:rPr lang="en-AU" sz="1100" dirty="0">
                <a:solidFill>
                  <a:srgbClr val="494949"/>
                </a:solidFill>
                <a:latin typeface="Poppins" panose="00000500000000000000" pitchFamily="2" charset="0"/>
                <a:cs typeface="Poppins" panose="00000500000000000000" pitchFamily="2" charset="0"/>
              </a:rPr>
              <a:t>+61 417 274 977</a:t>
            </a:r>
          </a:p>
          <a:p>
            <a:pPr algn="ctr">
              <a:spcAft>
                <a:spcPts val="800"/>
              </a:spcAft>
              <a:tabLst>
                <a:tab pos="296863" algn="l"/>
              </a:tabLst>
            </a:pPr>
            <a:r>
              <a:rPr lang="en-AU" sz="1100" dirty="0">
                <a:solidFill>
                  <a:srgbClr val="494949"/>
                </a:solidFill>
                <a:latin typeface="Poppins" panose="00000500000000000000" pitchFamily="2" charset="0"/>
                <a:cs typeface="Poppins" panose="00000500000000000000" pitchFamily="2" charset="0"/>
              </a:rPr>
              <a:t>jed.masters@prd.com.au</a:t>
            </a:r>
          </a:p>
        </p:txBody>
      </p:sp>
      <p:pic>
        <p:nvPicPr>
          <p:cNvPr id="16" name="Picture 15">
            <a:extLst>
              <a:ext uri="{FF2B5EF4-FFF2-40B4-BE49-F238E27FC236}">
                <a16:creationId xmlns:a16="http://schemas.microsoft.com/office/drawing/2014/main" id="{F7868E00-F3A1-FF0A-431F-4060CFE2D8FD}"/>
              </a:ext>
            </a:extLst>
          </p:cNvPr>
          <p:cNvPicPr>
            <a:picLocks noChangeAspect="1"/>
          </p:cNvPicPr>
          <p:nvPr/>
        </p:nvPicPr>
        <p:blipFill rotWithShape="1">
          <a:blip r:embed="rId10"/>
          <a:srcRect l="-745" t="-113" r="5667" b="5035"/>
          <a:stretch>
            <a:fillRect/>
          </a:stretch>
        </p:blipFill>
        <p:spPr>
          <a:xfrm>
            <a:off x="3027822" y="5088764"/>
            <a:ext cx="1504027" cy="1504027"/>
          </a:xfrm>
          <a:prstGeom prst="ellipse">
            <a:avLst/>
          </a:prstGeom>
          <a:effectLst>
            <a:innerShdw blurRad="63500" dist="50800" dir="13500000">
              <a:prstClr val="black">
                <a:alpha val="50000"/>
              </a:prstClr>
            </a:innerShdw>
          </a:effectLst>
        </p:spPr>
      </p:pic>
    </p:spTree>
    <p:extLst>
      <p:ext uri="{BB962C8B-B14F-4D97-AF65-F5344CB8AC3E}">
        <p14:creationId xmlns:p14="http://schemas.microsoft.com/office/powerpoint/2010/main" val="17427792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object 74">
            <a:extLst>
              <a:ext uri="{FF2B5EF4-FFF2-40B4-BE49-F238E27FC236}">
                <a16:creationId xmlns:a16="http://schemas.microsoft.com/office/drawing/2014/main" id="{4870CF6D-1FE8-40DA-8CC0-7F30A275612C}"/>
              </a:ext>
            </a:extLst>
          </p:cNvPr>
          <p:cNvSpPr txBox="1"/>
          <p:nvPr/>
        </p:nvSpPr>
        <p:spPr>
          <a:xfrm>
            <a:off x="408645" y="921275"/>
            <a:ext cx="6337629" cy="289821"/>
          </a:xfrm>
          <a:prstGeom prst="rect">
            <a:avLst/>
          </a:prstGeom>
        </p:spPr>
        <p:txBody>
          <a:bodyPr vert="horz" wrap="square" lIns="0" tIns="12698" rIns="0" bIns="0" rtlCol="0">
            <a:spAutoFit/>
          </a:bodyPr>
          <a:lstStyle/>
          <a:p>
            <a:pPr marL="12699" algn="ctr">
              <a:spcBef>
                <a:spcPts val="100"/>
              </a:spcBef>
            </a:pPr>
            <a:r>
              <a:rPr lang="en-AU" spc="300" dirty="0">
                <a:solidFill>
                  <a:srgbClr val="FF0000"/>
                </a:solidFill>
                <a:latin typeface="Poppins" panose="00000500000000000000" pitchFamily="2" charset="0"/>
                <a:cs typeface="Poppins" panose="00000500000000000000" pitchFamily="2" charset="0"/>
              </a:rPr>
              <a:t>REFERENCES</a:t>
            </a:r>
          </a:p>
        </p:txBody>
      </p:sp>
      <p:sp>
        <p:nvSpPr>
          <p:cNvPr id="29" name="object 74">
            <a:extLst>
              <a:ext uri="{FF2B5EF4-FFF2-40B4-BE49-F238E27FC236}">
                <a16:creationId xmlns:a16="http://schemas.microsoft.com/office/drawing/2014/main" id="{8718C4CC-CBFA-4979-AA53-4D2C824A9B30}"/>
              </a:ext>
            </a:extLst>
          </p:cNvPr>
          <p:cNvSpPr txBox="1"/>
          <p:nvPr/>
        </p:nvSpPr>
        <p:spPr>
          <a:xfrm>
            <a:off x="408645" y="1319152"/>
            <a:ext cx="6731295" cy="5405580"/>
          </a:xfrm>
          <a:prstGeom prst="rect">
            <a:avLst/>
          </a:prstGeom>
        </p:spPr>
        <p:txBody>
          <a:bodyPr vert="horz" wrap="square" lIns="0" tIns="12698" rIns="0" bIns="0" rtlCol="0">
            <a:spAutoFit/>
          </a:bodyPr>
          <a:lstStyle/>
          <a:p>
            <a:pPr marL="14400">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a:t>
            </a:r>
            <a:r>
              <a:rPr lang="en-AU" sz="1000" dirty="0">
                <a:solidFill>
                  <a:srgbClr val="494949"/>
                </a:solidFill>
                <a:latin typeface="Poppins" panose="00000500000000000000" pitchFamily="2" charset="0"/>
                <a:cs typeface="Poppins" panose="00000500000000000000" pitchFamily="2" charset="0"/>
              </a:rPr>
              <a:t> Tumut sales market data and key indicators encapsulates aggregate property market conditions within the suburbs of Adelong, Batlow, Tumut, Gundagai and Talbingo.</a:t>
            </a:r>
          </a:p>
          <a:p>
            <a:pPr marL="14400">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a:t>
            </a:r>
            <a:r>
              <a:rPr lang="en-AU" sz="1000" dirty="0">
                <a:solidFill>
                  <a:srgbClr val="494949"/>
                </a:solidFill>
                <a:latin typeface="Poppins" panose="00000500000000000000" pitchFamily="2" charset="0"/>
                <a:cs typeface="Poppins" panose="00000500000000000000" pitchFamily="2" charset="0"/>
              </a:rPr>
              <a:t> Estimated values are based on construction value provided by the relevant data authority and does not reflect commercial and/or re-sale value.</a:t>
            </a:r>
          </a:p>
          <a:p>
            <a:pPr marL="14400">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a:t>
            </a:r>
            <a:r>
              <a:rPr lang="en-AU" sz="1000" dirty="0">
                <a:solidFill>
                  <a:srgbClr val="494949"/>
                </a:solidFill>
                <a:latin typeface="Poppins" panose="00000500000000000000" pitchFamily="2" charset="0"/>
                <a:cs typeface="Poppins" panose="00000500000000000000" pitchFamily="2" charset="0"/>
              </a:rPr>
              <a:t> 2025 encapsulates sales transactions for the 2026 full year (01/01/2026-30/06/2026).</a:t>
            </a:r>
          </a:p>
          <a:p>
            <a:pPr marL="14400" marR="5079">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a:t>
            </a:r>
            <a:r>
              <a:rPr lang="en-AU" sz="1000" dirty="0">
                <a:solidFill>
                  <a:srgbClr val="494949"/>
                </a:solidFill>
                <a:latin typeface="Poppins" panose="00000500000000000000" pitchFamily="2" charset="0"/>
                <a:cs typeface="Poppins" panose="00000500000000000000" pitchFamily="2" charset="0"/>
              </a:rPr>
              <a:t> Annual rental growth is a comparison between Q2 2025 (01/04/2025 – 30/06/2025) and Q2 2026 (01/04/2026 – 30/06/2026) house median rent figures.</a:t>
            </a:r>
          </a:p>
          <a:p>
            <a:pPr marL="14400">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a:t>
            </a:r>
            <a:r>
              <a:rPr lang="en-AU" sz="1000" dirty="0">
                <a:solidFill>
                  <a:srgbClr val="494949"/>
                </a:solidFill>
                <a:latin typeface="Poppins" panose="00000500000000000000" pitchFamily="2" charset="0"/>
                <a:cs typeface="Poppins" panose="00000500000000000000" pitchFamily="2" charset="0"/>
              </a:rPr>
              <a:t> Tumut rental</a:t>
            </a:r>
            <a:r>
              <a:rPr lang="en-AU" altLang="en-US" sz="1000" dirty="0">
                <a:solidFill>
                  <a:srgbClr val="494949"/>
                </a:solidFill>
                <a:latin typeface="Poppins" panose="00000500000000000000" pitchFamily="2" charset="0"/>
                <a:cs typeface="Poppins" panose="00000500000000000000" pitchFamily="2" charset="0"/>
              </a:rPr>
              <a:t> market data encapsulates aggregate property conditions </a:t>
            </a:r>
            <a:r>
              <a:rPr lang="en-US" altLang="en-US" sz="1000" dirty="0">
                <a:solidFill>
                  <a:srgbClr val="494949"/>
                </a:solidFill>
                <a:latin typeface="Poppins" panose="00000500000000000000" pitchFamily="2" charset="0"/>
                <a:cs typeface="Poppins" panose="00000500000000000000" pitchFamily="2" charset="0"/>
              </a:rPr>
              <a:t>within the postcode of 2720.</a:t>
            </a:r>
          </a:p>
          <a:p>
            <a:pPr marL="14400">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a:t>
            </a:r>
            <a:r>
              <a:rPr lang="en-AU" sz="1000" dirty="0">
                <a:solidFill>
                  <a:srgbClr val="494949"/>
                </a:solidFill>
                <a:latin typeface="Poppins" panose="00000500000000000000" pitchFamily="2" charset="0"/>
                <a:cs typeface="Poppins" panose="00000500000000000000" pitchFamily="2" charset="0"/>
              </a:rPr>
              <a:t> Rental yields shown are as reported as of June 2026.</a:t>
            </a:r>
          </a:p>
          <a:p>
            <a:pPr marL="14400" marR="5079">
              <a:lnSpc>
                <a:spcPct val="108000"/>
              </a:lnSpc>
              <a:spcBef>
                <a:spcPts val="690"/>
              </a:spcBef>
            </a:pPr>
            <a:r>
              <a:rPr lang="en-US" altLang="en-US" sz="1000" dirty="0">
                <a:solidFill>
                  <a:srgbClr val="FF0000"/>
                </a:solidFill>
                <a:latin typeface="Poppins" panose="00000500000000000000" pitchFamily="2" charset="0"/>
                <a:cs typeface="Poppins" panose="00000500000000000000" pitchFamily="2" charset="0"/>
              </a:rPr>
              <a:t>₳</a:t>
            </a:r>
            <a:r>
              <a:rPr lang="en-US" altLang="en-US" sz="1000" dirty="0">
                <a:solidFill>
                  <a:srgbClr val="494949"/>
                </a:solidFill>
                <a:latin typeface="Poppins" panose="00000500000000000000" pitchFamily="2" charset="0"/>
                <a:cs typeface="Poppins" panose="00000500000000000000" pitchFamily="2" charset="0"/>
              </a:rPr>
              <a:t> Project development map showcases a sample of upcoming projects only, due to accuracy of addresses provided by the data provider for geocoding purposes.</a:t>
            </a:r>
          </a:p>
          <a:p>
            <a:pPr marL="14400" marR="5079">
              <a:lnSpc>
                <a:spcPct val="108000"/>
              </a:lnSpc>
              <a:spcBef>
                <a:spcPts val="690"/>
              </a:spcBef>
            </a:pPr>
            <a:r>
              <a:rPr lang="en-US" altLang="en-US" sz="1000" dirty="0">
                <a:solidFill>
                  <a:srgbClr val="FF0000"/>
                </a:solidFill>
                <a:latin typeface="Poppins" panose="00000500000000000000" pitchFamily="2" charset="0"/>
                <a:cs typeface="Poppins" panose="00000500000000000000" pitchFamily="2" charset="0"/>
              </a:rPr>
              <a:t>£</a:t>
            </a:r>
            <a:r>
              <a:rPr lang="en-US" altLang="en-US" sz="1000" dirty="0">
                <a:solidFill>
                  <a:srgbClr val="494949"/>
                </a:solidFill>
                <a:latin typeface="Poppins" panose="00000500000000000000" pitchFamily="2" charset="0"/>
                <a:cs typeface="Poppins" panose="00000500000000000000" pitchFamily="2" charset="0"/>
              </a:rPr>
              <a:t> Projects refers to the top developments within the suburb of </a:t>
            </a:r>
            <a:r>
              <a:rPr lang="en-AU" sz="1000" dirty="0">
                <a:solidFill>
                  <a:srgbClr val="494949"/>
                </a:solidFill>
                <a:latin typeface="Poppins" panose="00000500000000000000" pitchFamily="2" charset="0"/>
                <a:cs typeface="Poppins" panose="00000500000000000000" pitchFamily="2" charset="0"/>
              </a:rPr>
              <a:t>Adelong, Batlow, Tumut, Gundagai and Talbingo</a:t>
            </a:r>
            <a:r>
              <a:rPr lang="en-US" altLang="en-US" sz="1000" dirty="0">
                <a:solidFill>
                  <a:srgbClr val="494949"/>
                </a:solidFill>
                <a:latin typeface="Poppins" panose="00000500000000000000" pitchFamily="2" charset="0"/>
                <a:cs typeface="Poppins" panose="00000500000000000000" pitchFamily="2" charset="0"/>
              </a:rPr>
              <a:t>. </a:t>
            </a:r>
          </a:p>
          <a:p>
            <a:pPr marL="14400" marR="5079">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µ</a:t>
            </a:r>
            <a:r>
              <a:rPr lang="en-AU" sz="1000" dirty="0">
                <a:solidFill>
                  <a:srgbClr val="494949"/>
                </a:solidFill>
                <a:latin typeface="Poppins" panose="00000500000000000000" pitchFamily="2" charset="0"/>
                <a:cs typeface="Poppins" panose="00000500000000000000" pitchFamily="2" charset="0"/>
              </a:rPr>
              <a:t> Estimated value is the value of construction costs provided by relevant data authority, it does not reflect the project’s sale/commercial value.</a:t>
            </a:r>
          </a:p>
          <a:p>
            <a:pPr marL="14400" marR="5079">
              <a:lnSpc>
                <a:spcPct val="108000"/>
              </a:lnSpc>
              <a:spcBef>
                <a:spcPts val="690"/>
              </a:spcBef>
            </a:pPr>
            <a:r>
              <a:rPr lang="el-GR" sz="1000" dirty="0">
                <a:solidFill>
                  <a:srgbClr val="FF0000"/>
                </a:solidFill>
                <a:latin typeface="Arial" panose="020B0604020202020204" pitchFamily="34" charset="0"/>
                <a:cs typeface="Poppins" panose="00000500000000000000" pitchFamily="2" charset="0"/>
              </a:rPr>
              <a:t>ψ</a:t>
            </a:r>
            <a:r>
              <a:rPr lang="en-AU" sz="1000" dirty="0">
                <a:solidFill>
                  <a:srgbClr val="494949"/>
                </a:solidFill>
                <a:latin typeface="Poppins" panose="00000500000000000000" pitchFamily="2" charset="0"/>
                <a:cs typeface="Poppins" panose="00000500000000000000" pitchFamily="2" charset="0"/>
              </a:rPr>
              <a:t> Commencement date quoted for each project is an approximate only, as provided by the relevant data authority, PRD does not hold any liability to the exact date.</a:t>
            </a:r>
          </a:p>
          <a:p>
            <a:pPr marL="14400" marR="111114">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Source</a:t>
            </a:r>
            <a:r>
              <a:rPr lang="en-AU" sz="1000" dirty="0">
                <a:solidFill>
                  <a:srgbClr val="494949"/>
                </a:solidFill>
                <a:latin typeface="Poppins" panose="00000500000000000000" pitchFamily="2" charset="0"/>
                <a:cs typeface="Poppins" panose="00000500000000000000" pitchFamily="2" charset="0"/>
              </a:rPr>
              <a:t>: APM Pricefinder, Cordell Connect database, SQM Research, Esri ArcGIS.</a:t>
            </a:r>
          </a:p>
          <a:p>
            <a:pPr marL="14400" marR="111114">
              <a:lnSpc>
                <a:spcPct val="108000"/>
              </a:lnSpc>
              <a:spcBef>
                <a:spcPts val="690"/>
              </a:spcBef>
            </a:pPr>
            <a:r>
              <a:rPr lang="en-AU" sz="1000" dirty="0">
                <a:solidFill>
                  <a:srgbClr val="FF0000"/>
                </a:solidFill>
                <a:latin typeface="Poppins" panose="00000500000000000000" pitchFamily="2" charset="0"/>
                <a:cs typeface="Poppins" panose="00000500000000000000" pitchFamily="2" charset="0"/>
              </a:rPr>
              <a:t>Disclaimer</a:t>
            </a:r>
            <a:r>
              <a:rPr lang="en-AU" sz="1000" dirty="0">
                <a:solidFill>
                  <a:srgbClr val="494949"/>
                </a:solidFill>
                <a:latin typeface="Poppins" panose="00000500000000000000" pitchFamily="2" charset="0"/>
                <a:cs typeface="Poppins" panose="00000500000000000000" pitchFamily="2" charset="0"/>
              </a:rPr>
              <a:t>: PRD does not give any warranty in relation to the accuracy of the information contained in this report. If you intend to rely upon the information contained herein, you must take note that the information, figures and projections have been provided by various sources and have not been verified by us. We have no belief one way or the other in relation to the accuracy of such information, figures and projections. PRD will not be liable for any loss or damage resulting from any statement, figure, calculation or any other information that you rely upon that is contained in the material.</a:t>
            </a:r>
          </a:p>
          <a:p>
            <a:pPr marL="14400" marR="111114">
              <a:lnSpc>
                <a:spcPct val="108000"/>
              </a:lnSpc>
              <a:spcBef>
                <a:spcPts val="690"/>
              </a:spcBef>
            </a:pPr>
            <a:r>
              <a:rPr lang="en-AU" sz="1000" i="1" dirty="0">
                <a:solidFill>
                  <a:srgbClr val="494949"/>
                </a:solidFill>
                <a:latin typeface="Poppins" panose="00000500000000000000" pitchFamily="2" charset="0"/>
                <a:cs typeface="Poppins" panose="00000500000000000000" pitchFamily="2" charset="0"/>
              </a:rPr>
              <a:t>Prepared by PRD Research. © All medians and volumes are calculated by PRD Research. Use with written permission only. All other responsibilities disclaimed. © Copyright PRD 2025.</a:t>
            </a:r>
          </a:p>
        </p:txBody>
      </p:sp>
      <p:grpSp>
        <p:nvGrpSpPr>
          <p:cNvPr id="4" name="Group 3">
            <a:extLst>
              <a:ext uri="{FF2B5EF4-FFF2-40B4-BE49-F238E27FC236}">
                <a16:creationId xmlns:a16="http://schemas.microsoft.com/office/drawing/2014/main" id="{5E687BB5-25E2-4F60-8A59-F05802BDD7DB}"/>
              </a:ext>
            </a:extLst>
          </p:cNvPr>
          <p:cNvGrpSpPr/>
          <p:nvPr/>
        </p:nvGrpSpPr>
        <p:grpSpPr>
          <a:xfrm>
            <a:off x="5403" y="-82286"/>
            <a:ext cx="7574625" cy="10802205"/>
            <a:chOff x="-12925" y="-4053"/>
            <a:chExt cx="7574625" cy="10702157"/>
          </a:xfrm>
        </p:grpSpPr>
        <p:sp>
          <p:nvSpPr>
            <p:cNvPr id="5" name="Rectangle 4">
              <a:extLst>
                <a:ext uri="{FF2B5EF4-FFF2-40B4-BE49-F238E27FC236}">
                  <a16:creationId xmlns:a16="http://schemas.microsoft.com/office/drawing/2014/main" id="{4BCB4BDF-D5F3-4ABC-91BE-31072656965F}"/>
                </a:ext>
              </a:extLst>
            </p:cNvPr>
            <p:cNvSpPr/>
            <p:nvPr/>
          </p:nvSpPr>
          <p:spPr>
            <a:xfrm>
              <a:off x="-12925" y="-4053"/>
              <a:ext cx="180000" cy="107021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Rectangle 5">
              <a:extLst>
                <a:ext uri="{FF2B5EF4-FFF2-40B4-BE49-F238E27FC236}">
                  <a16:creationId xmlns:a16="http://schemas.microsoft.com/office/drawing/2014/main" id="{B164E0B7-61AB-4A60-B810-3DACCF335204}"/>
                </a:ext>
              </a:extLst>
            </p:cNvPr>
            <p:cNvSpPr/>
            <p:nvPr/>
          </p:nvSpPr>
          <p:spPr>
            <a:xfrm>
              <a:off x="7379671" y="0"/>
              <a:ext cx="180000" cy="106918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 name="Rectangle 6">
              <a:extLst>
                <a:ext uri="{FF2B5EF4-FFF2-40B4-BE49-F238E27FC236}">
                  <a16:creationId xmlns:a16="http://schemas.microsoft.com/office/drawing/2014/main" id="{B23A6E7C-D712-44E3-BF86-04AD353C5FC7}"/>
                </a:ext>
              </a:extLst>
            </p:cNvPr>
            <p:cNvSpPr/>
            <p:nvPr/>
          </p:nvSpPr>
          <p:spPr>
            <a:xfrm rot="5400000">
              <a:off x="3687675" y="-3694121"/>
              <a:ext cx="180000" cy="75680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Rectangle 7">
              <a:extLst>
                <a:ext uri="{FF2B5EF4-FFF2-40B4-BE49-F238E27FC236}">
                  <a16:creationId xmlns:a16="http://schemas.microsoft.com/office/drawing/2014/main" id="{0DE98818-9627-4740-8CFE-5563BFB633F7}"/>
                </a:ext>
              </a:extLst>
            </p:cNvPr>
            <p:cNvSpPr/>
            <p:nvPr/>
          </p:nvSpPr>
          <p:spPr>
            <a:xfrm rot="5400000">
              <a:off x="3684476" y="6808827"/>
              <a:ext cx="185890" cy="7567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pic>
        <p:nvPicPr>
          <p:cNvPr id="3" name="Picture 2" descr="A white letter d with a black background&#10;&#10;Description automatically generated">
            <a:extLst>
              <a:ext uri="{FF2B5EF4-FFF2-40B4-BE49-F238E27FC236}">
                <a16:creationId xmlns:a16="http://schemas.microsoft.com/office/drawing/2014/main" id="{94CE1E1F-AE49-7C76-4473-77270FCA5763}"/>
              </a:ext>
            </a:extLst>
          </p:cNvPr>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2119722" y="9149256"/>
            <a:ext cx="3320229" cy="777672"/>
          </a:xfrm>
          <a:prstGeom prst="rect">
            <a:avLst/>
          </a:prstGeom>
        </p:spPr>
      </p:pic>
    </p:spTree>
    <p:extLst>
      <p:ext uri="{BB962C8B-B14F-4D97-AF65-F5344CB8AC3E}">
        <p14:creationId xmlns:p14="http://schemas.microsoft.com/office/powerpoint/2010/main" val="969585963"/>
      </p:ext>
    </p:extLst>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95B"/>
      </a:hlink>
      <a:folHlink>
        <a:srgbClr val="58595B"/>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8595B"/>
      </a:hlink>
      <a:folHlink>
        <a:srgbClr val="58595B"/>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c970d48-f7b9-48b0-9606-072fbefb514d}" enabled="1" method="Standard" siteId="{049e3382-8cdc-477b-9317-951b04689668}" contentBits="0" removed="0"/>
</clbl:labelList>
</file>

<file path=docProps/app.xml><?xml version="1.0" encoding="utf-8"?>
<Properties xmlns="http://schemas.openxmlformats.org/officeDocument/2006/extended-properties" xmlns:vt="http://schemas.openxmlformats.org/officeDocument/2006/docPropsVTypes">
  <Template>Office Theme</Template>
  <TotalTime>6321</TotalTime>
  <Words>1894</Words>
  <Application>Microsoft Office PowerPoint</Application>
  <PresentationFormat>Custom</PresentationFormat>
  <Paragraphs>238</Paragraphs>
  <Slides>6</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Arial</vt:lpstr>
      <vt:lpstr>Calibri</vt:lpstr>
      <vt:lpstr>Poppins</vt:lpstr>
      <vt:lpstr>Poppins SemiBold</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Schwarz, Ellie</dc:creator>
  <cp:lastModifiedBy>Dr Diaswati (Asti) Mardiasmo</cp:lastModifiedBy>
  <cp:revision>587</cp:revision>
  <cp:lastPrinted>2020-02-25T23:59:55Z</cp:lastPrinted>
  <dcterms:created xsi:type="dcterms:W3CDTF">2019-07-11T03:06:06Z</dcterms:created>
  <dcterms:modified xsi:type="dcterms:W3CDTF">2026-08-21T05:57:59Z</dcterms:modified>
</cp:coreProperties>
</file>